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17"/>
  </p:notesMasterIdLst>
  <p:sldIdLst>
    <p:sldId id="270"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9144000" cy="6858000" type="screen4x3"/>
  <p:notesSz cx="6858000" cy="9144000"/>
  <p:embeddedFontLst>
    <p:embeddedFont>
      <p:font typeface="Gill Sans" panose="020B0604020202020204" charset="0"/>
      <p:regular r:id="rId18"/>
      <p:bold r:id="rId19"/>
    </p:embeddedFont>
    <p:embeddedFont>
      <p:font typeface="Open Sans" panose="020B0604020202020204" charset="0"/>
      <p:regular r:id="rId20"/>
      <p:bold r:id="rId21"/>
      <p:italic r:id="rId22"/>
      <p:boldItalic r:id="rId23"/>
    </p:embeddedFont>
    <p:embeddedFont>
      <p:font typeface="Calibri" panose="020F050202020403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56E6388-80B1-47C4-AFF5-3BD932BC49E0}">
  <a:tblStyle styleId="{B56E6388-80B1-47C4-AFF5-3BD932BC49E0}"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98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jpg>
</file>

<file path=ppt/media/image10.png>
</file>

<file path=ppt/media/image11.jpg>
</file>

<file path=ppt/media/image12.jpg>
</file>

<file path=ppt/media/image13.jpg>
</file>

<file path=ppt/media/image14.pn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62" name="Shape 62"/>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t>1</a:t>
            </a:fld>
            <a:endParaRPr/>
          </a:p>
        </p:txBody>
      </p:sp>
    </p:spTree>
    <p:extLst>
      <p:ext uri="{BB962C8B-B14F-4D97-AF65-F5344CB8AC3E}">
        <p14:creationId xmlns:p14="http://schemas.microsoft.com/office/powerpoint/2010/main" val="4571402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Use this area to explain the cost structure of your business. How much does your product sell for and how much does it cost to produce it? Be sure sure to understand that the product or service you’re selling is feasible to make. </a:t>
            </a:r>
            <a:endParaRPr/>
          </a:p>
        </p:txBody>
      </p:sp>
      <p:sp>
        <p:nvSpPr>
          <p:cNvPr id="170" name="Shape 1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Describe how you plan to get your product or services to market. Are you selling and delivering to your target customers directly through a retail store, website, or catalog? Do you have a sales team. Do you sell through intermediaries -- distributors, dealers, resellers, or others? Identifying your sales channel is important to understanding the economics of your business model.</a:t>
            </a:r>
            <a:endParaRPr/>
          </a:p>
        </p:txBody>
      </p:sp>
      <p:sp>
        <p:nvSpPr>
          <p:cNvPr id="184" name="Shape 18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a:t>Make a short list of competitors. If you don’t have obvious direct competitors, focus on other ways to your target customers satisfy their needs now. You may have the only bowling alley in town, for example, but you're still competing for entertainment-spending that might otherwise go to movie theaters or restaurants or the local skating rink. As you add competitors, describe what makes your offering more attractive. Do you offer a lower price? A unique experience? A better location? </a:t>
            </a:r>
            <a:endParaRPr/>
          </a:p>
        </p:txBody>
      </p:sp>
      <p:sp>
        <p:nvSpPr>
          <p:cNvPr id="198" name="Shape 19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07" name="Shape 2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
        <p:nvSpPr>
          <p:cNvPr id="215" name="Shape 21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Shape 2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
        <p:nvSpPr>
          <p:cNvPr id="223" name="Shape 22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62" name="Shape 62"/>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
        <p:nvSpPr>
          <p:cNvPr id="72" name="Shape 72"/>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a:t>State the problem (or problems) that you aim to solve for your target customers. “Problems” can also appear as unmet needs or wants -- the lack of a good Caribbean restaurant in your town, for example. Be sure to tackle a problem that is important to your market. Be forward and straight to the point</a:t>
            </a:r>
            <a:endParaRPr/>
          </a:p>
        </p:txBody>
      </p:sp>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Explain how you solve the problem that your customers face. What does your company offer? What is it about your solution that provides a uniquely effective remedy for their pain points? Don’t just name your products or services here. Give a sense of how it solves the problem in a novel or superior way.</a:t>
            </a:r>
            <a:endParaRPr/>
          </a:p>
        </p:txBody>
      </p:sp>
      <p:sp>
        <p:nvSpPr>
          <p:cNvPr id="88" name="Shape 8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Ask yourself: Who is the problem most affecting? What types of potential customers do you intend to focus on? Which group represents your primary market? Which others are worth pursuing? </a:t>
            </a:r>
            <a:endParaRPr/>
          </a:p>
          <a:p>
            <a:pPr marL="0" lvl="0" indent="0">
              <a:spcBef>
                <a:spcPts val="0"/>
              </a:spcBef>
              <a:spcAft>
                <a:spcPts val="0"/>
              </a:spcAft>
              <a:buNone/>
            </a:pPr>
            <a:endParaRPr/>
          </a:p>
          <a:p>
            <a:pPr marL="0" lvl="0" indent="0">
              <a:spcBef>
                <a:spcPts val="0"/>
              </a:spcBef>
              <a:spcAft>
                <a:spcPts val="0"/>
              </a:spcAft>
              <a:buNone/>
            </a:pPr>
            <a:r>
              <a:rPr lang="en-US"/>
              <a:t>Selling to “everyone” is not a good approach. Take Nike as an example. Their shoes are broadly useful, but that doesn't mean their target market id just “people with feet.” It’s tough to craft marketing messages and find sales channels to address nearly everyone in the world all at once. Instead, Nike focuses on their best potential customers -- aiming, say, the new Air Jordans at athletes, sports fans, young people with a sporty sense of style, and son on.</a:t>
            </a:r>
            <a:endParaRPr/>
          </a:p>
          <a:p>
            <a:pPr marL="0" lvl="0" indent="0">
              <a:spcBef>
                <a:spcPts val="0"/>
              </a:spcBef>
              <a:spcAft>
                <a:spcPts val="0"/>
              </a:spcAft>
              <a:buNone/>
            </a:pPr>
            <a:endParaRPr/>
          </a:p>
          <a:p>
            <a:pPr marL="0" lvl="0" indent="0">
              <a:spcBef>
                <a:spcPts val="0"/>
              </a:spcBef>
              <a:spcAft>
                <a:spcPts val="0"/>
              </a:spcAft>
              <a:buNone/>
            </a:pPr>
            <a:r>
              <a:rPr lang="en-US"/>
              <a:t>As you identify the best segments of the market for your solution, make your best estimate at how many prospects are available in each segment and how much they typically spend each year to address the problem you solve. If you don’t know enough to put it together these estimates, this is a great opportunity to do market research, talk to experienced people in this industry, and get in conversation with potential customers. The more you know about you market now, the less chance you have of missing the mark later.</a:t>
            </a:r>
            <a:endParaRPr/>
          </a:p>
        </p:txBody>
      </p:sp>
      <p:sp>
        <p:nvSpPr>
          <p:cNvPr id="102" name="Shape 1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Identify the key members of your organization, and explain why their involvement is important to your future success.  Starting company by yourself is tough, it is highly recommended you have at least two co-founders. Is this team going to get you where you need to be? Qualify yourself and organization and make it understood that your team can handle your mission.</a:t>
            </a:r>
            <a:endParaRPr/>
          </a:p>
        </p:txBody>
      </p:sp>
      <p:sp>
        <p:nvSpPr>
          <p:cNvPr id="117" name="Shape 1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Make a quick list of important milestones for your business. How many paid customers or users did you speak to that validated your product? This is your opportunity to show your plan more in depth and show what's your next strategic move. You can include this competition on the road map.</a:t>
            </a:r>
            <a:endParaRPr/>
          </a:p>
        </p:txBody>
      </p:sp>
      <p:sp>
        <p:nvSpPr>
          <p:cNvPr id="134" name="Shape 13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a:t>First place for this competition is $10,000, how to plan to use it? This is one of the most important slides. It needs to be known that this money is not going to waste. A breakdown on what you plan to do with the prize money is a must.</a:t>
            </a:r>
            <a:endParaRPr/>
          </a:p>
        </p:txBody>
      </p:sp>
      <p:sp>
        <p:nvSpPr>
          <p:cNvPr id="155" name="Shape 1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992767"/>
            <a:ext cx="8520600" cy="27369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Shape 15"/>
          <p:cNvSpPr txBox="1">
            <a:spLocks noGrp="1"/>
          </p:cNvSpPr>
          <p:nvPr>
            <p:ph type="subTitle" idx="1"/>
          </p:nvPr>
        </p:nvSpPr>
        <p:spPr>
          <a:xfrm>
            <a:off x="311700" y="3778833"/>
            <a:ext cx="8520600" cy="10569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6" name="Shape 1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311700" y="1474833"/>
            <a:ext cx="8520600" cy="26181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50" name="Shape 50"/>
          <p:cNvSpPr txBox="1">
            <a:spLocks noGrp="1"/>
          </p:cNvSpPr>
          <p:nvPr>
            <p:ph type="body" idx="1"/>
          </p:nvPr>
        </p:nvSpPr>
        <p:spPr>
          <a:xfrm>
            <a:off x="311700" y="4202967"/>
            <a:ext cx="8520600" cy="17343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1" name="Shape 5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Shape 5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4"/>
        <p:cNvGrpSpPr/>
        <p:nvPr/>
      </p:nvGrpSpPr>
      <p:grpSpPr>
        <a:xfrm>
          <a:off x="0" y="0"/>
          <a:ext cx="0" cy="0"/>
          <a:chOff x="0" y="0"/>
          <a:chExt cx="0" cy="0"/>
        </a:xfrm>
      </p:grpSpPr>
      <p:pic>
        <p:nvPicPr>
          <p:cNvPr id="55" name="Shape 55" descr="BG_pro.jpg"/>
          <p:cNvPicPr preferRelativeResize="0"/>
          <p:nvPr/>
        </p:nvPicPr>
        <p:blipFill rotWithShape="1">
          <a:blip r:embed="rId2">
            <a:alphaModFix/>
          </a:blip>
          <a:srcRect/>
          <a:stretch/>
        </p:blipFill>
        <p:spPr>
          <a:xfrm>
            <a:off x="0" y="0"/>
            <a:ext cx="9129370" cy="684702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6"/>
        <p:cNvGrpSpPr/>
        <p:nvPr/>
      </p:nvGrpSpPr>
      <p:grpSpPr>
        <a:xfrm>
          <a:off x="0" y="0"/>
          <a:ext cx="0" cy="0"/>
          <a:chOff x="0" y="0"/>
          <a:chExt cx="0" cy="0"/>
        </a:xfrm>
      </p:grpSpPr>
      <p:sp>
        <p:nvSpPr>
          <p:cNvPr id="57" name="Shape 57"/>
          <p:cNvSpPr txBox="1">
            <a:spLocks noGrp="1"/>
          </p:cNvSpPr>
          <p:nvPr>
            <p:ph type="ftr" idx="11"/>
          </p:nvPr>
        </p:nvSpPr>
        <p:spPr>
          <a:xfrm>
            <a:off x="3124200" y="6356350"/>
            <a:ext cx="2895600" cy="36510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C85110"/>
                </a:solidFill>
                <a:latin typeface="Gill Sans"/>
                <a:ea typeface="Gill Sans"/>
                <a:cs typeface="Gill Sans"/>
                <a:sym typeface="Gill Sans"/>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58" name="Shape 58" descr="BG_pro2.jpg"/>
          <p:cNvPicPr preferRelativeResize="0"/>
          <p:nvPr/>
        </p:nvPicPr>
        <p:blipFill rotWithShape="1">
          <a:blip r:embed="rId2">
            <a:alphaModFix/>
          </a:blip>
          <a:srcRect/>
          <a:stretch/>
        </p:blipFill>
        <p:spPr>
          <a:xfrm>
            <a:off x="0" y="0"/>
            <a:ext cx="9129370" cy="684702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867800"/>
            <a:ext cx="8520600" cy="11223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Shape 1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Shape 2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Shape 26"/>
          <p:cNvSpPr txBox="1">
            <a:spLocks noGrp="1"/>
          </p:cNvSpPr>
          <p:nvPr>
            <p:ph type="body" idx="1"/>
          </p:nvPr>
        </p:nvSpPr>
        <p:spPr>
          <a:xfrm>
            <a:off x="3117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Shape 27"/>
          <p:cNvSpPr txBox="1">
            <a:spLocks noGrp="1"/>
          </p:cNvSpPr>
          <p:nvPr>
            <p:ph type="body" idx="2"/>
          </p:nvPr>
        </p:nvSpPr>
        <p:spPr>
          <a:xfrm>
            <a:off x="48324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Shape 2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Shape 3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Shape 34"/>
          <p:cNvSpPr txBox="1">
            <a:spLocks noGrp="1"/>
          </p:cNvSpPr>
          <p:nvPr>
            <p:ph type="body" idx="1"/>
          </p:nvPr>
        </p:nvSpPr>
        <p:spPr>
          <a:xfrm>
            <a:off x="311700" y="1852800"/>
            <a:ext cx="2808000" cy="42393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Shape 3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600200"/>
            <a:ext cx="6367800" cy="54543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Shape 3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Shape 40"/>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Shape 41"/>
          <p:cNvSpPr txBox="1">
            <a:spLocks noGrp="1"/>
          </p:cNvSpPr>
          <p:nvPr>
            <p:ph type="title"/>
          </p:nvPr>
        </p:nvSpPr>
        <p:spPr>
          <a:xfrm>
            <a:off x="265500" y="1644233"/>
            <a:ext cx="4045200" cy="19764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Shape 42"/>
          <p:cNvSpPr txBox="1">
            <a:spLocks noGrp="1"/>
          </p:cNvSpPr>
          <p:nvPr>
            <p:ph type="subTitle" idx="1"/>
          </p:nvPr>
        </p:nvSpPr>
        <p:spPr>
          <a:xfrm>
            <a:off x="265500" y="3737433"/>
            <a:ext cx="4045200" cy="16467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Shape 43"/>
          <p:cNvSpPr txBox="1">
            <a:spLocks noGrp="1"/>
          </p:cNvSpPr>
          <p:nvPr>
            <p:ph type="body" idx="2"/>
          </p:nvPr>
        </p:nvSpPr>
        <p:spPr>
          <a:xfrm>
            <a:off x="4939500" y="965433"/>
            <a:ext cx="3837000" cy="49269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4" name="Shape 4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Shape 46"/>
          <p:cNvSpPr txBox="1">
            <a:spLocks noGrp="1"/>
          </p:cNvSpPr>
          <p:nvPr>
            <p:ph type="body" idx="1"/>
          </p:nvPr>
        </p:nvSpPr>
        <p:spPr>
          <a:xfrm>
            <a:off x="311700" y="5640767"/>
            <a:ext cx="5998800" cy="80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7" name="Shape 4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1" name="Shape 1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12" name="Shape 12"/>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spcBef>
                <a:spcPts val="0"/>
              </a:spcBef>
              <a:buNone/>
              <a:defRPr sz="1000">
                <a:solidFill>
                  <a:schemeClr val="dk2"/>
                </a:solidFill>
              </a:defRPr>
            </a:lvl1pPr>
            <a:lvl2pPr lvl="1" algn="r">
              <a:spcBef>
                <a:spcPts val="0"/>
              </a:spcBef>
              <a:buNone/>
              <a:defRPr sz="1000">
                <a:solidFill>
                  <a:schemeClr val="dk2"/>
                </a:solidFill>
              </a:defRPr>
            </a:lvl2pPr>
            <a:lvl3pPr lvl="2" algn="r">
              <a:spcBef>
                <a:spcPts val="0"/>
              </a:spcBef>
              <a:buNone/>
              <a:defRPr sz="1000">
                <a:solidFill>
                  <a:schemeClr val="dk2"/>
                </a:solidFill>
              </a:defRPr>
            </a:lvl3pPr>
            <a:lvl4pPr lvl="3" algn="r">
              <a:spcBef>
                <a:spcPts val="0"/>
              </a:spcBef>
              <a:buNone/>
              <a:defRPr sz="1000">
                <a:solidFill>
                  <a:schemeClr val="dk2"/>
                </a:solidFill>
              </a:defRPr>
            </a:lvl4pPr>
            <a:lvl5pPr lvl="4" algn="r">
              <a:spcBef>
                <a:spcPts val="0"/>
              </a:spcBef>
              <a:buNone/>
              <a:defRPr sz="1000">
                <a:solidFill>
                  <a:schemeClr val="dk2"/>
                </a:solidFill>
              </a:defRPr>
            </a:lvl5pPr>
            <a:lvl6pPr lvl="5" algn="r">
              <a:spcBef>
                <a:spcPts val="0"/>
              </a:spcBef>
              <a:buNone/>
              <a:defRPr sz="1000">
                <a:solidFill>
                  <a:schemeClr val="dk2"/>
                </a:solidFill>
              </a:defRPr>
            </a:lvl6pPr>
            <a:lvl7pPr lvl="6" algn="r">
              <a:spcBef>
                <a:spcPts val="0"/>
              </a:spcBef>
              <a:buNone/>
              <a:defRPr sz="1000">
                <a:solidFill>
                  <a:schemeClr val="dk2"/>
                </a:solidFill>
              </a:defRPr>
            </a:lvl7pPr>
            <a:lvl8pPr lvl="7" algn="r">
              <a:spcBef>
                <a:spcPts val="0"/>
              </a:spcBef>
              <a:buNone/>
              <a:defRPr sz="1000">
                <a:solidFill>
                  <a:schemeClr val="dk2"/>
                </a:solidFill>
              </a:defRPr>
            </a:lvl8pPr>
            <a:lvl9pPr lvl="8" algn="r">
              <a:spcBef>
                <a:spcPts val="0"/>
              </a:spcBef>
              <a:buNone/>
              <a:defRPr sz="1000">
                <a:solidFill>
                  <a:schemeClr val="dk2"/>
                </a:solidFill>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pic>
        <p:nvPicPr>
          <p:cNvPr id="64" name="Shape 64"/>
          <p:cNvPicPr preferRelativeResize="0"/>
          <p:nvPr/>
        </p:nvPicPr>
        <p:blipFill>
          <a:blip r:embed="rId3">
            <a:alphaModFix/>
          </a:blip>
          <a:stretch>
            <a:fillRect/>
          </a:stretch>
        </p:blipFill>
        <p:spPr>
          <a:xfrm>
            <a:off x="0" y="0"/>
            <a:ext cx="9169425" cy="6858700"/>
          </a:xfrm>
          <a:prstGeom prst="rect">
            <a:avLst/>
          </a:prstGeom>
          <a:noFill/>
          <a:ln>
            <a:noFill/>
          </a:ln>
        </p:spPr>
      </p:pic>
    </p:spTree>
    <p:extLst>
      <p:ext uri="{BB962C8B-B14F-4D97-AF65-F5344CB8AC3E}">
        <p14:creationId xmlns:p14="http://schemas.microsoft.com/office/powerpoint/2010/main" val="2027801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Shape 172"/>
          <p:cNvPicPr preferRelativeResize="0"/>
          <p:nvPr/>
        </p:nvPicPr>
        <p:blipFill>
          <a:blip r:embed="rId3">
            <a:alphaModFix/>
          </a:blip>
          <a:stretch>
            <a:fillRect/>
          </a:stretch>
        </p:blipFill>
        <p:spPr>
          <a:xfrm>
            <a:off x="0" y="0"/>
            <a:ext cx="9144002" cy="6858713"/>
          </a:xfrm>
          <a:prstGeom prst="rect">
            <a:avLst/>
          </a:prstGeom>
          <a:noFill/>
          <a:ln>
            <a:noFill/>
          </a:ln>
        </p:spPr>
      </p:pic>
      <p:sp>
        <p:nvSpPr>
          <p:cNvPr id="173" name="Shape 173"/>
          <p:cNvSpPr txBox="1"/>
          <p:nvPr/>
        </p:nvSpPr>
        <p:spPr>
          <a:xfrm>
            <a:off x="457200" y="1904824"/>
            <a:ext cx="147847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7F7F7F"/>
                </a:solidFill>
                <a:latin typeface="Gill Sans"/>
                <a:ea typeface="Gill Sans"/>
                <a:cs typeface="Gill Sans"/>
                <a:sym typeface="Gill Sans"/>
              </a:rPr>
              <a:t>PART ONE</a:t>
            </a:r>
            <a:endParaRPr sz="1800" b="1">
              <a:solidFill>
                <a:srgbClr val="7F7F7F"/>
              </a:solidFill>
              <a:latin typeface="Gill Sans"/>
              <a:ea typeface="Gill Sans"/>
              <a:cs typeface="Gill Sans"/>
              <a:sym typeface="Gill Sans"/>
            </a:endParaRPr>
          </a:p>
        </p:txBody>
      </p:sp>
      <p:sp>
        <p:nvSpPr>
          <p:cNvPr id="174" name="Shape 174"/>
          <p:cNvSpPr txBox="1"/>
          <p:nvPr/>
        </p:nvSpPr>
        <p:spPr>
          <a:xfrm>
            <a:off x="3260971" y="1904824"/>
            <a:ext cx="157552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7F7F7F"/>
                </a:solidFill>
                <a:latin typeface="Gill Sans"/>
                <a:ea typeface="Gill Sans"/>
                <a:cs typeface="Gill Sans"/>
                <a:sym typeface="Gill Sans"/>
              </a:rPr>
              <a:t>PART TWO</a:t>
            </a:r>
            <a:endParaRPr sz="1800" b="1">
              <a:solidFill>
                <a:srgbClr val="7F7F7F"/>
              </a:solidFill>
              <a:latin typeface="Gill Sans"/>
              <a:ea typeface="Gill Sans"/>
              <a:cs typeface="Gill Sans"/>
              <a:sym typeface="Gill Sans"/>
            </a:endParaRPr>
          </a:p>
        </p:txBody>
      </p:sp>
      <p:sp>
        <p:nvSpPr>
          <p:cNvPr id="175" name="Shape 175"/>
          <p:cNvSpPr txBox="1"/>
          <p:nvPr/>
        </p:nvSpPr>
        <p:spPr>
          <a:xfrm>
            <a:off x="6133123" y="1904824"/>
            <a:ext cx="193626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7F7F7F"/>
                </a:solidFill>
                <a:latin typeface="Gill Sans"/>
                <a:ea typeface="Gill Sans"/>
                <a:cs typeface="Gill Sans"/>
                <a:sym typeface="Gill Sans"/>
              </a:rPr>
              <a:t>PART THREE</a:t>
            </a:r>
            <a:endParaRPr sz="1800" b="1">
              <a:solidFill>
                <a:srgbClr val="7F7F7F"/>
              </a:solidFill>
              <a:latin typeface="Gill Sans"/>
              <a:ea typeface="Gill Sans"/>
              <a:cs typeface="Gill Sans"/>
              <a:sym typeface="Gill Sans"/>
            </a:endParaRPr>
          </a:p>
        </p:txBody>
      </p:sp>
      <p:sp>
        <p:nvSpPr>
          <p:cNvPr id="176" name="Shape 176"/>
          <p:cNvSpPr txBox="1"/>
          <p:nvPr/>
        </p:nvSpPr>
        <p:spPr>
          <a:xfrm>
            <a:off x="457200" y="2450428"/>
            <a:ext cx="2229337"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Lorem ipsum dolor sit amet, consectetur adipiscing elit. Aenean dui libero, bibendum sit amet pretium vel, tincidunt congue nunc. Sed auctor sed leo non fringilla</a:t>
            </a:r>
            <a:endParaRPr sz="1800">
              <a:solidFill>
                <a:srgbClr val="595959"/>
              </a:solidFill>
              <a:latin typeface="Calibri"/>
              <a:ea typeface="Calibri"/>
              <a:cs typeface="Calibri"/>
              <a:sym typeface="Calibri"/>
            </a:endParaRPr>
          </a:p>
        </p:txBody>
      </p:sp>
      <p:sp>
        <p:nvSpPr>
          <p:cNvPr id="177" name="Shape 177"/>
          <p:cNvSpPr txBox="1"/>
          <p:nvPr/>
        </p:nvSpPr>
        <p:spPr>
          <a:xfrm>
            <a:off x="3280509" y="2450428"/>
            <a:ext cx="2229337"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Lorem ipsum dolor sit amet, consectetur adipiscing elit. Aenean dui libero, bibendum sit amet pretium vel, tincidunt congue nunc. Sed auctor sed leo non fringilla</a:t>
            </a:r>
            <a:endParaRPr sz="1800">
              <a:solidFill>
                <a:srgbClr val="595959"/>
              </a:solidFill>
              <a:latin typeface="Calibri"/>
              <a:ea typeface="Calibri"/>
              <a:cs typeface="Calibri"/>
              <a:sym typeface="Calibri"/>
            </a:endParaRPr>
          </a:p>
        </p:txBody>
      </p:sp>
      <p:sp>
        <p:nvSpPr>
          <p:cNvPr id="178" name="Shape 178"/>
          <p:cNvSpPr txBox="1"/>
          <p:nvPr/>
        </p:nvSpPr>
        <p:spPr>
          <a:xfrm>
            <a:off x="6133123" y="2450428"/>
            <a:ext cx="2229337"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Lorem ipsum dolor sit amet, consectetur adipiscing elit. Aenean dui libero, bibendum sit amet pretium vel, tincidunt congue nunc. Sed auctor sed leo non fringilla</a:t>
            </a:r>
            <a:endParaRPr sz="1800">
              <a:solidFill>
                <a:srgbClr val="595959"/>
              </a:solidFill>
              <a:latin typeface="Calibri"/>
              <a:ea typeface="Calibri"/>
              <a:cs typeface="Calibri"/>
              <a:sym typeface="Calibri"/>
            </a:endParaRPr>
          </a:p>
        </p:txBody>
      </p:sp>
      <p:sp>
        <p:nvSpPr>
          <p:cNvPr id="179" name="Shape 179"/>
          <p:cNvSpPr txBox="1"/>
          <p:nvPr/>
        </p:nvSpPr>
        <p:spPr>
          <a:xfrm>
            <a:off x="411172" y="507352"/>
            <a:ext cx="2894054"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BUSINESS MODEL</a:t>
            </a:r>
            <a:endParaRPr sz="1800" b="1">
              <a:solidFill>
                <a:srgbClr val="1FBFD1"/>
              </a:solidFill>
              <a:latin typeface="Gill Sans"/>
              <a:ea typeface="Gill Sans"/>
              <a:cs typeface="Gill Sans"/>
              <a:sym typeface="Gill Sans"/>
            </a:endParaRPr>
          </a:p>
        </p:txBody>
      </p:sp>
      <p:sp>
        <p:nvSpPr>
          <p:cNvPr id="180" name="Shape 180"/>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81" name="Shape 181"/>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Shape 186"/>
          <p:cNvPicPr preferRelativeResize="0"/>
          <p:nvPr/>
        </p:nvPicPr>
        <p:blipFill>
          <a:blip r:embed="rId3">
            <a:alphaModFix/>
          </a:blip>
          <a:stretch>
            <a:fillRect/>
          </a:stretch>
        </p:blipFill>
        <p:spPr>
          <a:xfrm>
            <a:off x="0" y="0"/>
            <a:ext cx="9144002" cy="6858713"/>
          </a:xfrm>
          <a:prstGeom prst="rect">
            <a:avLst/>
          </a:prstGeom>
          <a:noFill/>
          <a:ln>
            <a:noFill/>
          </a:ln>
        </p:spPr>
      </p:pic>
      <p:sp>
        <p:nvSpPr>
          <p:cNvPr id="187" name="Shape 187"/>
          <p:cNvSpPr txBox="1"/>
          <p:nvPr/>
        </p:nvSpPr>
        <p:spPr>
          <a:xfrm>
            <a:off x="411172" y="507352"/>
            <a:ext cx="395282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SALES CHANNELS</a:t>
            </a:r>
            <a:endParaRPr sz="1800" b="1">
              <a:solidFill>
                <a:srgbClr val="1FBFD1"/>
              </a:solidFill>
              <a:latin typeface="Gill Sans"/>
              <a:ea typeface="Gill Sans"/>
              <a:cs typeface="Gill Sans"/>
              <a:sym typeface="Gill Sans"/>
            </a:endParaRPr>
          </a:p>
        </p:txBody>
      </p:sp>
      <p:sp>
        <p:nvSpPr>
          <p:cNvPr id="188" name="Shape 188"/>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89" name="Shape 189"/>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190" name="Shape 190"/>
          <p:cNvSpPr txBox="1"/>
          <p:nvPr/>
        </p:nvSpPr>
        <p:spPr>
          <a:xfrm>
            <a:off x="986694" y="2041770"/>
            <a:ext cx="525015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191" name="Shape 191"/>
          <p:cNvSpPr txBox="1"/>
          <p:nvPr/>
        </p:nvSpPr>
        <p:spPr>
          <a:xfrm>
            <a:off x="986694" y="3074994"/>
            <a:ext cx="525015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192" name="Shape 192"/>
          <p:cNvSpPr txBox="1"/>
          <p:nvPr/>
        </p:nvSpPr>
        <p:spPr>
          <a:xfrm>
            <a:off x="986694" y="4052497"/>
            <a:ext cx="525015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193" name="Shape 193"/>
          <p:cNvSpPr txBox="1"/>
          <p:nvPr/>
        </p:nvSpPr>
        <p:spPr>
          <a:xfrm>
            <a:off x="566559" y="2069643"/>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1</a:t>
            </a:r>
            <a:endParaRPr/>
          </a:p>
        </p:txBody>
      </p:sp>
      <p:sp>
        <p:nvSpPr>
          <p:cNvPr id="194" name="Shape 194"/>
          <p:cNvSpPr txBox="1"/>
          <p:nvPr/>
        </p:nvSpPr>
        <p:spPr>
          <a:xfrm>
            <a:off x="566559" y="3075013"/>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2</a:t>
            </a:r>
            <a:endParaRPr sz="1800" b="1">
              <a:solidFill>
                <a:schemeClr val="lt1"/>
              </a:solidFill>
              <a:latin typeface="Gill Sans"/>
              <a:ea typeface="Gill Sans"/>
              <a:cs typeface="Gill Sans"/>
              <a:sym typeface="Gill Sans"/>
            </a:endParaRPr>
          </a:p>
        </p:txBody>
      </p:sp>
      <p:sp>
        <p:nvSpPr>
          <p:cNvPr id="195" name="Shape 195"/>
          <p:cNvSpPr txBox="1"/>
          <p:nvPr/>
        </p:nvSpPr>
        <p:spPr>
          <a:xfrm>
            <a:off x="566559" y="4080386"/>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3</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Shape 200"/>
          <p:cNvPicPr preferRelativeResize="0"/>
          <p:nvPr/>
        </p:nvPicPr>
        <p:blipFill>
          <a:blip r:embed="rId3">
            <a:alphaModFix/>
          </a:blip>
          <a:stretch>
            <a:fillRect/>
          </a:stretch>
        </p:blipFill>
        <p:spPr>
          <a:xfrm>
            <a:off x="0" y="0"/>
            <a:ext cx="9144002" cy="6858713"/>
          </a:xfrm>
          <a:prstGeom prst="rect">
            <a:avLst/>
          </a:prstGeom>
          <a:noFill/>
          <a:ln>
            <a:noFill/>
          </a:ln>
        </p:spPr>
      </p:pic>
      <p:sp>
        <p:nvSpPr>
          <p:cNvPr id="201" name="Shape 201"/>
          <p:cNvSpPr txBox="1"/>
          <p:nvPr/>
        </p:nvSpPr>
        <p:spPr>
          <a:xfrm>
            <a:off x="411176" y="507350"/>
            <a:ext cx="36024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COMPETITIVE LANDSCAPE</a:t>
            </a:r>
            <a:endParaRPr sz="1800" b="1">
              <a:solidFill>
                <a:srgbClr val="1FBFD1"/>
              </a:solidFill>
              <a:latin typeface="Gill Sans"/>
              <a:ea typeface="Gill Sans"/>
              <a:cs typeface="Gill Sans"/>
              <a:sym typeface="Gill Sans"/>
            </a:endParaRPr>
          </a:p>
        </p:txBody>
      </p:sp>
      <p:sp>
        <p:nvSpPr>
          <p:cNvPr id="202" name="Shape 202"/>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203" name="Shape 203"/>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graphicFrame>
        <p:nvGraphicFramePr>
          <p:cNvPr id="204" name="Shape 204"/>
          <p:cNvGraphicFramePr/>
          <p:nvPr/>
        </p:nvGraphicFramePr>
        <p:xfrm>
          <a:off x="1121485" y="1361626"/>
          <a:ext cx="6993350" cy="3604250"/>
        </p:xfrm>
        <a:graphic>
          <a:graphicData uri="http://schemas.openxmlformats.org/drawingml/2006/table">
            <a:tbl>
              <a:tblPr>
                <a:noFill/>
                <a:tableStyleId>{B56E6388-80B1-47C4-AFF5-3BD932BC49E0}</a:tableStyleId>
              </a:tblPr>
              <a:tblGrid>
                <a:gridCol w="1423700">
                  <a:extLst>
                    <a:ext uri="{9D8B030D-6E8A-4147-A177-3AD203B41FA5}">
                      <a16:colId xmlns:a16="http://schemas.microsoft.com/office/drawing/2014/main" val="20000"/>
                    </a:ext>
                  </a:extLst>
                </a:gridCol>
                <a:gridCol w="1086075">
                  <a:extLst>
                    <a:ext uri="{9D8B030D-6E8A-4147-A177-3AD203B41FA5}">
                      <a16:colId xmlns:a16="http://schemas.microsoft.com/office/drawing/2014/main" val="20001"/>
                    </a:ext>
                  </a:extLst>
                </a:gridCol>
                <a:gridCol w="1101600">
                  <a:extLst>
                    <a:ext uri="{9D8B030D-6E8A-4147-A177-3AD203B41FA5}">
                      <a16:colId xmlns:a16="http://schemas.microsoft.com/office/drawing/2014/main" val="20002"/>
                    </a:ext>
                  </a:extLst>
                </a:gridCol>
                <a:gridCol w="1215350">
                  <a:extLst>
                    <a:ext uri="{9D8B030D-6E8A-4147-A177-3AD203B41FA5}">
                      <a16:colId xmlns:a16="http://schemas.microsoft.com/office/drawing/2014/main" val="20003"/>
                    </a:ext>
                  </a:extLst>
                </a:gridCol>
                <a:gridCol w="1158575">
                  <a:extLst>
                    <a:ext uri="{9D8B030D-6E8A-4147-A177-3AD203B41FA5}">
                      <a16:colId xmlns:a16="http://schemas.microsoft.com/office/drawing/2014/main" val="20004"/>
                    </a:ext>
                  </a:extLst>
                </a:gridCol>
                <a:gridCol w="1008050">
                  <a:extLst>
                    <a:ext uri="{9D8B030D-6E8A-4147-A177-3AD203B41FA5}">
                      <a16:colId xmlns:a16="http://schemas.microsoft.com/office/drawing/2014/main" val="20005"/>
                    </a:ext>
                  </a:extLst>
                </a:gridCol>
              </a:tblGrid>
              <a:tr h="390975">
                <a:tc rowSpan="2">
                  <a:txBody>
                    <a:bodyPr/>
                    <a:lstStyle/>
                    <a:p>
                      <a:pPr marL="0" marR="0" lvl="0" indent="0" algn="ctr" rtl="0">
                        <a:spcBef>
                          <a:spcPts val="0"/>
                        </a:spcBef>
                        <a:spcAft>
                          <a:spcPts val="0"/>
                        </a:spcAft>
                        <a:buNone/>
                      </a:pPr>
                      <a:r>
                        <a:rPr lang="en-US" sz="1600" b="1" i="0" u="none" strike="noStrike" cap="none">
                          <a:solidFill>
                            <a:srgbClr val="FFFFFF"/>
                          </a:solidFill>
                          <a:latin typeface="Open Sans"/>
                          <a:ea typeface="Open Sans"/>
                          <a:cs typeface="Open Sans"/>
                          <a:sym typeface="Open Sans"/>
                        </a:rPr>
                        <a:t>PRODUCT</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01B59C"/>
                    </a:solidFill>
                  </a:tcPr>
                </a:tc>
                <a:tc gridSpan="5">
                  <a:txBody>
                    <a:bodyPr/>
                    <a:lstStyle/>
                    <a:p>
                      <a:pPr marL="0" marR="0" lvl="0" indent="0" algn="ctr" rtl="0">
                        <a:spcBef>
                          <a:spcPts val="0"/>
                        </a:spcBef>
                        <a:spcAft>
                          <a:spcPts val="0"/>
                        </a:spcAft>
                        <a:buNone/>
                      </a:pPr>
                      <a:r>
                        <a:rPr lang="en-US" sz="1600" b="1" i="0" u="none" strike="noStrike" cap="none">
                          <a:solidFill>
                            <a:srgbClr val="FFFFFF"/>
                          </a:solidFill>
                          <a:latin typeface="Open Sans"/>
                          <a:ea typeface="Open Sans"/>
                          <a:cs typeface="Open Sans"/>
                          <a:sym typeface="Open Sans"/>
                        </a:rPr>
                        <a:t>CRITERA</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01B59C"/>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06275">
                <a:tc vMerge="1">
                  <a:txBody>
                    <a:bodyPr/>
                    <a:lstStyle/>
                    <a:p>
                      <a:endParaRPr lang="en-US"/>
                    </a:p>
                  </a:txBody>
                  <a:tcPr/>
                </a:tc>
                <a:tc>
                  <a:txBody>
                    <a:bodyPr/>
                    <a:lstStyle/>
                    <a:p>
                      <a:pPr marL="0" marR="0" lvl="0" indent="0" algn="ctr" rtl="0">
                        <a:spcBef>
                          <a:spcPts val="0"/>
                        </a:spcBef>
                        <a:spcAft>
                          <a:spcPts val="0"/>
                        </a:spcAft>
                        <a:buNone/>
                      </a:pPr>
                      <a:r>
                        <a:rPr lang="en-US" sz="1600"/>
                        <a:t>Feature 1</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tc>
                  <a:txBody>
                    <a:bodyPr/>
                    <a:lstStyle/>
                    <a:p>
                      <a:pPr marL="0" lvl="0" indent="0" algn="ctr" rtl="0">
                        <a:spcBef>
                          <a:spcPts val="0"/>
                        </a:spcBef>
                        <a:spcAft>
                          <a:spcPts val="0"/>
                        </a:spcAft>
                        <a:buClr>
                          <a:schemeClr val="dk1"/>
                        </a:buClr>
                        <a:buFont typeface="Arial"/>
                        <a:buNone/>
                      </a:pPr>
                      <a:r>
                        <a:rPr lang="en-US" sz="1600">
                          <a:solidFill>
                            <a:schemeClr val="dk1"/>
                          </a:solidFill>
                        </a:rPr>
                        <a:t>Feature 2</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tc>
                  <a:txBody>
                    <a:bodyPr/>
                    <a:lstStyle/>
                    <a:p>
                      <a:pPr marL="0" lvl="0" indent="0" algn="ctr" rtl="0">
                        <a:spcBef>
                          <a:spcPts val="0"/>
                        </a:spcBef>
                        <a:spcAft>
                          <a:spcPts val="0"/>
                        </a:spcAft>
                        <a:buClr>
                          <a:schemeClr val="dk1"/>
                        </a:buClr>
                        <a:buFont typeface="Arial"/>
                        <a:buNone/>
                      </a:pPr>
                      <a:r>
                        <a:rPr lang="en-US" sz="1600">
                          <a:solidFill>
                            <a:schemeClr val="dk1"/>
                          </a:solidFill>
                        </a:rPr>
                        <a:t>Feature 3</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tc>
                  <a:txBody>
                    <a:bodyPr/>
                    <a:lstStyle/>
                    <a:p>
                      <a:pPr marL="0" lvl="0" indent="0" algn="ctr" rtl="0">
                        <a:spcBef>
                          <a:spcPts val="0"/>
                        </a:spcBef>
                        <a:spcAft>
                          <a:spcPts val="0"/>
                        </a:spcAft>
                        <a:buClr>
                          <a:schemeClr val="dk1"/>
                        </a:buClr>
                        <a:buFont typeface="Arial"/>
                        <a:buNone/>
                      </a:pPr>
                      <a:r>
                        <a:rPr lang="en-US" sz="1600">
                          <a:solidFill>
                            <a:schemeClr val="dk1"/>
                          </a:solidFill>
                        </a:rPr>
                        <a:t>Feature 4</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tc>
                  <a:txBody>
                    <a:bodyPr/>
                    <a:lstStyle/>
                    <a:p>
                      <a:pPr marL="0" lvl="0" indent="0" algn="ctr" rtl="0">
                        <a:spcBef>
                          <a:spcPts val="0"/>
                        </a:spcBef>
                        <a:spcAft>
                          <a:spcPts val="0"/>
                        </a:spcAft>
                        <a:buClr>
                          <a:schemeClr val="dk1"/>
                        </a:buClr>
                        <a:buFont typeface="Arial"/>
                        <a:buNone/>
                      </a:pPr>
                      <a:r>
                        <a:rPr lang="en-US" sz="1600">
                          <a:solidFill>
                            <a:schemeClr val="dk1"/>
                          </a:solidFill>
                        </a:rPr>
                        <a:t>Feature 5</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AEAAAA"/>
                    </a:solidFill>
                  </a:tcPr>
                </a:tc>
                <a:extLst>
                  <a:ext uri="{0D108BD9-81ED-4DB2-BD59-A6C34878D82A}">
                    <a16:rowId xmlns:a16="http://schemas.microsoft.com/office/drawing/2014/main" val="10001"/>
                  </a:ext>
                </a:extLst>
              </a:tr>
              <a:tr h="679225">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Our product</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extLst>
                  <a:ext uri="{0D108BD9-81ED-4DB2-BD59-A6C34878D82A}">
                    <a16:rowId xmlns:a16="http://schemas.microsoft.com/office/drawing/2014/main" val="10002"/>
                  </a:ext>
                </a:extLst>
              </a:tr>
              <a:tr h="675925">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Competitor 1</a:t>
                      </a: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cap="non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cap="non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extLst>
                  <a:ext uri="{0D108BD9-81ED-4DB2-BD59-A6C34878D82A}">
                    <a16:rowId xmlns:a16="http://schemas.microsoft.com/office/drawing/2014/main" val="10003"/>
                  </a:ext>
                </a:extLst>
              </a:tr>
              <a:tr h="675925">
                <a:tc>
                  <a:txBody>
                    <a:bodyPr/>
                    <a:lstStyle/>
                    <a:p>
                      <a:pPr marL="0" marR="0" lvl="0" indent="0" algn="ctr" rtl="0">
                        <a:spcBef>
                          <a:spcPts val="0"/>
                        </a:spcBef>
                        <a:spcAft>
                          <a:spcPts val="0"/>
                        </a:spcAft>
                        <a:buNone/>
                      </a:pPr>
                      <a:r>
                        <a:rPr lang="en-US" sz="1600" u="none" strike="noStrike" cap="none">
                          <a:latin typeface="Arial"/>
                          <a:ea typeface="Arial"/>
                          <a:cs typeface="Arial"/>
                          <a:sym typeface="Arial"/>
                        </a:rPr>
                        <a:t>Competitor 2</a:t>
                      </a:r>
                      <a:endParaRPr sz="1600" u="none" strike="noStrike" cap="none">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l" rtl="0">
                        <a:spcBef>
                          <a:spcPts val="0"/>
                        </a:spcBef>
                        <a:spcAft>
                          <a:spcPts val="0"/>
                        </a:spcAft>
                        <a:buNone/>
                      </a:pPr>
                      <a:endParaRPr sz="1800"/>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E7F3EF"/>
                    </a:solidFill>
                  </a:tcPr>
                </a:tc>
                <a:extLst>
                  <a:ext uri="{0D108BD9-81ED-4DB2-BD59-A6C34878D82A}">
                    <a16:rowId xmlns:a16="http://schemas.microsoft.com/office/drawing/2014/main" val="10004"/>
                  </a:ext>
                </a:extLst>
              </a:tr>
              <a:tr h="675925">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Competitor 3</a:t>
                      </a: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endParaRPr sz="1600" b="0" i="0" u="none" strike="noStrike">
                        <a:solidFill>
                          <a:srgbClr val="000000"/>
                        </a:solidFill>
                        <a:latin typeface="Arial"/>
                        <a:ea typeface="Arial"/>
                        <a:cs typeface="Arial"/>
                        <a:sym typeface="Arial"/>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tc>
                  <a:txBody>
                    <a:bodyPr/>
                    <a:lstStyle/>
                    <a:p>
                      <a:pPr marL="0" marR="0" lvl="0" indent="0" algn="ctr" rtl="0">
                        <a:spcBef>
                          <a:spcPts val="0"/>
                        </a:spcBef>
                        <a:spcAft>
                          <a:spcPts val="0"/>
                        </a:spcAft>
                        <a:buNone/>
                      </a:pPr>
                      <a:r>
                        <a:rPr lang="en-US" sz="1600" b="0" i="0" u="none" strike="noStrike">
                          <a:solidFill>
                            <a:srgbClr val="000000"/>
                          </a:solidFill>
                          <a:latin typeface="Arial"/>
                          <a:ea typeface="Arial"/>
                          <a:cs typeface="Arial"/>
                          <a:sym typeface="Arial"/>
                        </a:rPr>
                        <a:t> </a:t>
                      </a:r>
                      <a:endParaRPr/>
                    </a:p>
                  </a:txBody>
                  <a:tcPr marL="7625" marR="7625" marT="7625" marB="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BE5DE"/>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Shape 209"/>
          <p:cNvPicPr preferRelativeResize="0"/>
          <p:nvPr/>
        </p:nvPicPr>
        <p:blipFill>
          <a:blip r:embed="rId3">
            <a:alphaModFix/>
          </a:blip>
          <a:stretch>
            <a:fillRect/>
          </a:stretch>
        </p:blipFill>
        <p:spPr>
          <a:xfrm>
            <a:off x="0" y="0"/>
            <a:ext cx="9144002" cy="6858713"/>
          </a:xfrm>
          <a:prstGeom prst="rect">
            <a:avLst/>
          </a:prstGeom>
          <a:noFill/>
          <a:ln>
            <a:noFill/>
          </a:ln>
        </p:spPr>
      </p:pic>
      <p:sp>
        <p:nvSpPr>
          <p:cNvPr id="210" name="Shape 210"/>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211" name="Shape 211"/>
          <p:cNvSpPr txBox="1"/>
          <p:nvPr/>
        </p:nvSpPr>
        <p:spPr>
          <a:xfrm>
            <a:off x="411172" y="507352"/>
            <a:ext cx="4383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FINANCIALS (IF APPLICABLE)</a:t>
            </a:r>
            <a:endParaRPr sz="1800" b="1">
              <a:solidFill>
                <a:srgbClr val="1FBFD1"/>
              </a:solidFill>
              <a:latin typeface="Gill Sans"/>
              <a:ea typeface="Gill Sans"/>
              <a:cs typeface="Gill Sans"/>
              <a:sym typeface="Gill Sans"/>
            </a:endParaRPr>
          </a:p>
        </p:txBody>
      </p:sp>
      <p:sp>
        <p:nvSpPr>
          <p:cNvPr id="212" name="Shape 212"/>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pic>
        <p:nvPicPr>
          <p:cNvPr id="217" name="Shape 217"/>
          <p:cNvPicPr preferRelativeResize="0"/>
          <p:nvPr/>
        </p:nvPicPr>
        <p:blipFill>
          <a:blip r:embed="rId3">
            <a:alphaModFix/>
          </a:blip>
          <a:stretch>
            <a:fillRect/>
          </a:stretch>
        </p:blipFill>
        <p:spPr>
          <a:xfrm>
            <a:off x="0" y="0"/>
            <a:ext cx="9144002" cy="6858713"/>
          </a:xfrm>
          <a:prstGeom prst="rect">
            <a:avLst/>
          </a:prstGeom>
          <a:noFill/>
          <a:ln>
            <a:noFill/>
          </a:ln>
        </p:spPr>
      </p:pic>
      <p:sp>
        <p:nvSpPr>
          <p:cNvPr id="218" name="Shape 218"/>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219" name="Shape 219"/>
          <p:cNvSpPr txBox="1"/>
          <p:nvPr/>
        </p:nvSpPr>
        <p:spPr>
          <a:xfrm>
            <a:off x="411175" y="507350"/>
            <a:ext cx="4884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USER TESTIMONIALS (IF APPLICABLE)</a:t>
            </a:r>
            <a:endParaRPr sz="1800" b="1">
              <a:solidFill>
                <a:srgbClr val="1FBFD1"/>
              </a:solidFill>
              <a:latin typeface="Gill Sans"/>
              <a:ea typeface="Gill Sans"/>
              <a:cs typeface="Gill Sans"/>
              <a:sym typeface="Gill Sans"/>
            </a:endParaRPr>
          </a:p>
        </p:txBody>
      </p:sp>
      <p:sp>
        <p:nvSpPr>
          <p:cNvPr id="220" name="Shape 220"/>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Shape 225"/>
          <p:cNvPicPr preferRelativeResize="0"/>
          <p:nvPr/>
        </p:nvPicPr>
        <p:blipFill>
          <a:blip r:embed="rId3">
            <a:alphaModFix/>
          </a:blip>
          <a:stretch>
            <a:fillRect/>
          </a:stretch>
        </p:blipFill>
        <p:spPr>
          <a:xfrm>
            <a:off x="0" y="0"/>
            <a:ext cx="9144002" cy="6858713"/>
          </a:xfrm>
          <a:prstGeom prst="rect">
            <a:avLst/>
          </a:prstGeom>
          <a:noFill/>
          <a:ln>
            <a:noFill/>
          </a:ln>
        </p:spPr>
      </p:pic>
      <p:sp>
        <p:nvSpPr>
          <p:cNvPr id="226" name="Shape 226"/>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227" name="Shape 227"/>
          <p:cNvSpPr txBox="1"/>
          <p:nvPr/>
        </p:nvSpPr>
        <p:spPr>
          <a:xfrm>
            <a:off x="411175" y="507350"/>
            <a:ext cx="6404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PARTNERS AND RESOURCES (IF APPLICABLE)</a:t>
            </a:r>
            <a:endParaRPr sz="1800" b="1">
              <a:solidFill>
                <a:srgbClr val="1FBFD1"/>
              </a:solidFill>
              <a:latin typeface="Gill Sans"/>
              <a:ea typeface="Gill Sans"/>
              <a:cs typeface="Gill Sans"/>
              <a:sym typeface="Gill Sans"/>
            </a:endParaRPr>
          </a:p>
        </p:txBody>
      </p:sp>
      <p:sp>
        <p:nvSpPr>
          <p:cNvPr id="228" name="Shape 228"/>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pic>
        <p:nvPicPr>
          <p:cNvPr id="64" name="Shape 64"/>
          <p:cNvPicPr preferRelativeResize="0"/>
          <p:nvPr/>
        </p:nvPicPr>
        <p:blipFill>
          <a:blip r:embed="rId3">
            <a:alphaModFix/>
          </a:blip>
          <a:stretch>
            <a:fillRect/>
          </a:stretch>
        </p:blipFill>
        <p:spPr>
          <a:xfrm>
            <a:off x="-50775" y="0"/>
            <a:ext cx="9194772" cy="6858700"/>
          </a:xfrm>
          <a:prstGeom prst="rect">
            <a:avLst/>
          </a:prstGeom>
          <a:noFill/>
          <a:ln>
            <a:noFill/>
          </a:ln>
        </p:spPr>
      </p:pic>
      <p:sp>
        <p:nvSpPr>
          <p:cNvPr id="65" name="Shape 65"/>
          <p:cNvSpPr txBox="1"/>
          <p:nvPr/>
        </p:nvSpPr>
        <p:spPr>
          <a:xfrm>
            <a:off x="411172" y="507352"/>
            <a:ext cx="3890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dirty="0">
                <a:solidFill>
                  <a:schemeClr val="lt1"/>
                </a:solidFill>
                <a:latin typeface="Gill Sans"/>
                <a:ea typeface="Gill Sans"/>
                <a:cs typeface="Gill Sans"/>
                <a:sym typeface="Gill Sans"/>
              </a:rPr>
              <a:t>KEY NOTES</a:t>
            </a:r>
            <a:endParaRPr sz="2400" b="1" dirty="0">
              <a:solidFill>
                <a:schemeClr val="lt1"/>
              </a:solidFill>
              <a:latin typeface="Gill Sans"/>
              <a:ea typeface="Gill Sans"/>
              <a:cs typeface="Gill Sans"/>
              <a:sym typeface="Gill Sans"/>
            </a:endParaRPr>
          </a:p>
        </p:txBody>
      </p:sp>
      <p:sp>
        <p:nvSpPr>
          <p:cNvPr id="66" name="Shape 66"/>
          <p:cNvSpPr txBox="1"/>
          <p:nvPr/>
        </p:nvSpPr>
        <p:spPr>
          <a:xfrm>
            <a:off x="511938" y="2813650"/>
            <a:ext cx="8120100" cy="1572900"/>
          </a:xfrm>
          <a:prstGeom prst="rect">
            <a:avLst/>
          </a:prstGeom>
          <a:noFill/>
          <a:ln>
            <a:noFill/>
          </a:ln>
        </p:spPr>
        <p:txBody>
          <a:bodyPr spcFirstLastPara="1" wrap="square" lIns="91425" tIns="91425" rIns="91425" bIns="91425" anchor="ctr" anchorCtr="0">
            <a:noAutofit/>
          </a:bodyPr>
          <a:lstStyle/>
          <a:p>
            <a:pPr marL="457200" lvl="0" indent="-355600" rtl="0">
              <a:spcBef>
                <a:spcPts val="1000"/>
              </a:spcBef>
              <a:spcAft>
                <a:spcPts val="0"/>
              </a:spcAft>
              <a:buClr>
                <a:schemeClr val="lt1"/>
              </a:buClr>
              <a:buSzPts val="2000"/>
              <a:buFont typeface="Gill Sans"/>
              <a:buChar char="●"/>
            </a:pPr>
            <a:r>
              <a:rPr lang="en-US" sz="2000" dirty="0">
                <a:solidFill>
                  <a:schemeClr val="lt1"/>
                </a:solidFill>
                <a:latin typeface="Gill Sans"/>
                <a:ea typeface="Gill Sans"/>
                <a:cs typeface="Gill Sans"/>
                <a:sym typeface="Gill Sans"/>
              </a:rPr>
              <a:t>The final pitch will be 3 minutes but if you fill out this template it should take longer than that. Don’t worry about the final pitch for right now, fill the template thoroughly like mentioned before, and you can worry about the pitch later.</a:t>
            </a:r>
            <a:endParaRPr sz="2000" dirty="0">
              <a:solidFill>
                <a:schemeClr val="lt1"/>
              </a:solidFill>
              <a:latin typeface="Gill Sans"/>
              <a:ea typeface="Gill Sans"/>
              <a:cs typeface="Gill Sans"/>
              <a:sym typeface="Gill Sans"/>
            </a:endParaRPr>
          </a:p>
        </p:txBody>
      </p:sp>
      <p:sp>
        <p:nvSpPr>
          <p:cNvPr id="67" name="Shape 67"/>
          <p:cNvSpPr txBox="1"/>
          <p:nvPr/>
        </p:nvSpPr>
        <p:spPr>
          <a:xfrm>
            <a:off x="511938" y="4386550"/>
            <a:ext cx="8217600" cy="1687200"/>
          </a:xfrm>
          <a:prstGeom prst="rect">
            <a:avLst/>
          </a:prstGeom>
          <a:noFill/>
          <a:ln>
            <a:noFill/>
          </a:ln>
        </p:spPr>
        <p:txBody>
          <a:bodyPr spcFirstLastPara="1" wrap="square" lIns="91425" tIns="91425" rIns="91425" bIns="91425" anchor="ctr" anchorCtr="0">
            <a:noAutofit/>
          </a:bodyPr>
          <a:lstStyle/>
          <a:p>
            <a:pPr marL="457200" lvl="0" indent="-355600" rtl="0">
              <a:spcBef>
                <a:spcPts val="1000"/>
              </a:spcBef>
              <a:spcAft>
                <a:spcPts val="0"/>
              </a:spcAft>
              <a:buClr>
                <a:schemeClr val="lt1"/>
              </a:buClr>
              <a:buSzPts val="2000"/>
              <a:buFont typeface="Gill Sans"/>
              <a:buChar char="●"/>
            </a:pPr>
            <a:r>
              <a:rPr lang="en-US" sz="2000" dirty="0">
                <a:solidFill>
                  <a:schemeClr val="lt1"/>
                </a:solidFill>
                <a:latin typeface="Gill Sans"/>
                <a:ea typeface="Gill Sans"/>
                <a:cs typeface="Gill Sans"/>
                <a:sym typeface="Gill Sans"/>
              </a:rPr>
              <a:t>Utilize the speaker notes in the bottom of each slide. Although be careful, you don't want to make this static by answering every question: paint the pretty picture and sell your company as a story people want to hear.</a:t>
            </a:r>
            <a:endParaRPr sz="2000" dirty="0">
              <a:solidFill>
                <a:schemeClr val="lt1"/>
              </a:solidFill>
              <a:latin typeface="Gill Sans"/>
              <a:ea typeface="Gill Sans"/>
              <a:cs typeface="Gill Sans"/>
              <a:sym typeface="Gill Sans"/>
            </a:endParaRPr>
          </a:p>
        </p:txBody>
      </p:sp>
      <p:sp>
        <p:nvSpPr>
          <p:cNvPr id="68" name="Shape 68"/>
          <p:cNvSpPr txBox="1"/>
          <p:nvPr/>
        </p:nvSpPr>
        <p:spPr>
          <a:xfrm>
            <a:off x="511962" y="1240750"/>
            <a:ext cx="8120100" cy="1572900"/>
          </a:xfrm>
          <a:prstGeom prst="rect">
            <a:avLst/>
          </a:prstGeom>
          <a:noFill/>
          <a:ln>
            <a:noFill/>
          </a:ln>
        </p:spPr>
        <p:txBody>
          <a:bodyPr spcFirstLastPara="1" wrap="square" lIns="91425" tIns="91425" rIns="91425" bIns="91425" anchor="ctr" anchorCtr="0">
            <a:noAutofit/>
          </a:bodyPr>
          <a:lstStyle/>
          <a:p>
            <a:pPr marL="457200" lvl="0" indent="-355600" rtl="0">
              <a:spcBef>
                <a:spcPts val="1000"/>
              </a:spcBef>
              <a:spcAft>
                <a:spcPts val="0"/>
              </a:spcAft>
              <a:buClr>
                <a:schemeClr val="lt1"/>
              </a:buClr>
              <a:buSzPts val="2000"/>
              <a:buFont typeface="Gill Sans"/>
              <a:buChar char="●"/>
            </a:pPr>
            <a:r>
              <a:rPr lang="en-US" sz="2000" dirty="0">
                <a:solidFill>
                  <a:schemeClr val="lt1"/>
                </a:solidFill>
                <a:latin typeface="Gill Sans"/>
                <a:ea typeface="Gill Sans"/>
                <a:cs typeface="Gill Sans"/>
                <a:sym typeface="Gill Sans"/>
              </a:rPr>
              <a:t>Fill the provided template as thoroughly as you can. </a:t>
            </a:r>
            <a:r>
              <a:rPr lang="en-US" sz="2000" dirty="0" smtClean="0">
                <a:solidFill>
                  <a:schemeClr val="lt1"/>
                </a:solidFill>
                <a:latin typeface="Gill Sans"/>
                <a:ea typeface="Gill Sans"/>
                <a:cs typeface="Gill Sans"/>
                <a:sym typeface="Gill Sans"/>
              </a:rPr>
              <a:t>Remember </a:t>
            </a:r>
            <a:r>
              <a:rPr lang="en-US" sz="2000" dirty="0">
                <a:solidFill>
                  <a:schemeClr val="lt1"/>
                </a:solidFill>
                <a:latin typeface="Gill Sans"/>
                <a:ea typeface="Gill Sans"/>
                <a:cs typeface="Gill Sans"/>
                <a:sym typeface="Gill Sans"/>
              </a:rPr>
              <a:t>this is just a template to guide you, your company is unique, so design the template to show it.</a:t>
            </a:r>
            <a:endParaRPr sz="2000" dirty="0">
              <a:solidFill>
                <a:schemeClr val="lt1"/>
              </a:solidFill>
              <a:latin typeface="Gill Sans"/>
              <a:ea typeface="Gill Sans"/>
              <a:cs typeface="Gill Sans"/>
              <a:sym typeface="Gill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Shape 74"/>
          <p:cNvPicPr preferRelativeResize="0"/>
          <p:nvPr/>
        </p:nvPicPr>
        <p:blipFill>
          <a:blip r:embed="rId3">
            <a:alphaModFix/>
          </a:blip>
          <a:stretch>
            <a:fillRect/>
          </a:stretch>
        </p:blipFill>
        <p:spPr>
          <a:xfrm>
            <a:off x="-50775" y="0"/>
            <a:ext cx="9194772" cy="6858700"/>
          </a:xfrm>
          <a:prstGeom prst="rect">
            <a:avLst/>
          </a:prstGeom>
          <a:noFill/>
          <a:ln>
            <a:noFill/>
          </a:ln>
        </p:spPr>
      </p:pic>
      <p:sp>
        <p:nvSpPr>
          <p:cNvPr id="75" name="Shape 75"/>
          <p:cNvSpPr txBox="1"/>
          <p:nvPr/>
        </p:nvSpPr>
        <p:spPr>
          <a:xfrm>
            <a:off x="411172" y="507352"/>
            <a:ext cx="3890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a:solidFill>
                  <a:schemeClr val="lt1"/>
                </a:solidFill>
                <a:latin typeface="Gill Sans"/>
                <a:ea typeface="Gill Sans"/>
                <a:cs typeface="Gill Sans"/>
                <a:sym typeface="Gill Sans"/>
              </a:rPr>
              <a:t>ADDITIONAL HELP</a:t>
            </a:r>
            <a:endParaRPr sz="2400" b="1">
              <a:solidFill>
                <a:schemeClr val="lt1"/>
              </a:solidFill>
              <a:latin typeface="Gill Sans"/>
              <a:ea typeface="Gill Sans"/>
              <a:cs typeface="Gill Sans"/>
              <a:sym typeface="Gill Sans"/>
            </a:endParaRPr>
          </a:p>
        </p:txBody>
      </p:sp>
      <p:sp>
        <p:nvSpPr>
          <p:cNvPr id="5" name="Shape 65">
            <a:extLst>
              <a:ext uri="{FF2B5EF4-FFF2-40B4-BE49-F238E27FC236}">
                <a16:creationId xmlns:a16="http://schemas.microsoft.com/office/drawing/2014/main" id="{5E73D631-A77A-4CD7-811B-F70149F4A482}"/>
              </a:ext>
            </a:extLst>
          </p:cNvPr>
          <p:cNvSpPr txBox="1"/>
          <p:nvPr/>
        </p:nvSpPr>
        <p:spPr>
          <a:xfrm>
            <a:off x="1124178" y="6255537"/>
            <a:ext cx="6355388" cy="369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1" dirty="0">
                <a:solidFill>
                  <a:schemeClr val="lt1"/>
                </a:solidFill>
                <a:latin typeface="Gill Sans"/>
                <a:ea typeface="Gill Sans"/>
                <a:cs typeface="Gill Sans"/>
                <a:sym typeface="Gill Sans"/>
              </a:rPr>
              <a:t>INNOVATION LAB | CLA BLD 98C 6-06</a:t>
            </a:r>
            <a:endParaRPr sz="2400" b="1" dirty="0">
              <a:solidFill>
                <a:schemeClr val="lt1"/>
              </a:solidFill>
              <a:latin typeface="Gill Sans"/>
              <a:ea typeface="Gill Sans"/>
              <a:cs typeface="Gill Sans"/>
              <a:sym typeface="Gill Sans"/>
            </a:endParaRPr>
          </a:p>
        </p:txBody>
      </p:sp>
      <p:pic>
        <p:nvPicPr>
          <p:cNvPr id="2" name="Picture 1"/>
          <p:cNvPicPr>
            <a:picLocks noChangeAspect="1"/>
          </p:cNvPicPr>
          <p:nvPr/>
        </p:nvPicPr>
        <p:blipFill>
          <a:blip r:embed="rId4"/>
          <a:stretch>
            <a:fillRect/>
          </a:stretch>
        </p:blipFill>
        <p:spPr>
          <a:xfrm>
            <a:off x="498784" y="1302793"/>
            <a:ext cx="8095654" cy="452660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80"/>
        <p:cNvGrpSpPr/>
        <p:nvPr/>
      </p:nvGrpSpPr>
      <p:grpSpPr>
        <a:xfrm>
          <a:off x="0" y="0"/>
          <a:ext cx="0" cy="0"/>
          <a:chOff x="0" y="0"/>
          <a:chExt cx="0" cy="0"/>
        </a:xfrm>
      </p:grpSpPr>
      <p:pic>
        <p:nvPicPr>
          <p:cNvPr id="81" name="Shape 81"/>
          <p:cNvPicPr preferRelativeResize="0"/>
          <p:nvPr/>
        </p:nvPicPr>
        <p:blipFill>
          <a:blip r:embed="rId3">
            <a:alphaModFix/>
          </a:blip>
          <a:stretch>
            <a:fillRect/>
          </a:stretch>
        </p:blipFill>
        <p:spPr>
          <a:xfrm>
            <a:off x="0" y="0"/>
            <a:ext cx="9144002" cy="6858713"/>
          </a:xfrm>
          <a:prstGeom prst="rect">
            <a:avLst/>
          </a:prstGeom>
          <a:noFill/>
          <a:ln>
            <a:noFill/>
          </a:ln>
        </p:spPr>
      </p:pic>
      <p:sp>
        <p:nvSpPr>
          <p:cNvPr id="82" name="Shape 82"/>
          <p:cNvSpPr txBox="1"/>
          <p:nvPr/>
        </p:nvSpPr>
        <p:spPr>
          <a:xfrm>
            <a:off x="411172" y="1120452"/>
            <a:ext cx="8040600" cy="2554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8000" b="0" i="0" u="none" strike="noStrike" cap="none">
                <a:solidFill>
                  <a:srgbClr val="595959"/>
                </a:solidFill>
                <a:latin typeface="Gill Sans"/>
                <a:ea typeface="Gill Sans"/>
                <a:cs typeface="Gill Sans"/>
                <a:sym typeface="Gill Sans"/>
              </a:rPr>
              <a:t>Put the problem</a:t>
            </a:r>
            <a:endParaRPr/>
          </a:p>
          <a:p>
            <a:pPr marL="0" marR="0" lvl="0" indent="0" algn="l" rtl="0">
              <a:spcBef>
                <a:spcPts val="0"/>
              </a:spcBef>
              <a:spcAft>
                <a:spcPts val="0"/>
              </a:spcAft>
              <a:buNone/>
            </a:pPr>
            <a:r>
              <a:rPr lang="en-US" sz="8000">
                <a:solidFill>
                  <a:srgbClr val="595959"/>
                </a:solidFill>
                <a:latin typeface="Gill Sans"/>
                <a:ea typeface="Gill Sans"/>
                <a:cs typeface="Gill Sans"/>
                <a:sym typeface="Gill Sans"/>
              </a:rPr>
              <a:t>right here</a:t>
            </a:r>
            <a:endParaRPr sz="8000">
              <a:solidFill>
                <a:srgbClr val="595959"/>
              </a:solidFill>
              <a:latin typeface="Gill Sans"/>
              <a:ea typeface="Gill Sans"/>
              <a:cs typeface="Gill Sans"/>
              <a:sym typeface="Gill Sans"/>
            </a:endParaRPr>
          </a:p>
        </p:txBody>
      </p:sp>
      <p:sp>
        <p:nvSpPr>
          <p:cNvPr id="83" name="Shape 83"/>
          <p:cNvSpPr txBox="1"/>
          <p:nvPr/>
        </p:nvSpPr>
        <p:spPr>
          <a:xfrm>
            <a:off x="411172" y="507352"/>
            <a:ext cx="3890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WHAT’S THE PROBLEM?</a:t>
            </a:r>
            <a:endParaRPr sz="1800" b="1">
              <a:solidFill>
                <a:srgbClr val="1FBFD1"/>
              </a:solidFill>
              <a:latin typeface="Gill Sans"/>
              <a:ea typeface="Gill Sans"/>
              <a:cs typeface="Gill Sans"/>
              <a:sym typeface="Gill Sans"/>
            </a:endParaRPr>
          </a:p>
        </p:txBody>
      </p:sp>
      <p:sp>
        <p:nvSpPr>
          <p:cNvPr id="84" name="Shape 84"/>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E2F20"/>
              </a:solidFill>
              <a:latin typeface="Calibri"/>
              <a:ea typeface="Calibri"/>
              <a:cs typeface="Calibri"/>
              <a:sym typeface="Calibri"/>
            </a:endParaRPr>
          </a:p>
        </p:txBody>
      </p:sp>
      <p:sp>
        <p:nvSpPr>
          <p:cNvPr id="85" name="Shape 85"/>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Shape 90"/>
          <p:cNvPicPr preferRelativeResize="0"/>
          <p:nvPr/>
        </p:nvPicPr>
        <p:blipFill>
          <a:blip r:embed="rId3">
            <a:alphaModFix/>
          </a:blip>
          <a:stretch>
            <a:fillRect/>
          </a:stretch>
        </p:blipFill>
        <p:spPr>
          <a:xfrm>
            <a:off x="0" y="10313"/>
            <a:ext cx="9144002" cy="6858713"/>
          </a:xfrm>
          <a:prstGeom prst="rect">
            <a:avLst/>
          </a:prstGeom>
          <a:noFill/>
          <a:ln>
            <a:noFill/>
          </a:ln>
        </p:spPr>
      </p:pic>
      <p:pic>
        <p:nvPicPr>
          <p:cNvPr id="91" name="Shape 91"/>
          <p:cNvPicPr preferRelativeResize="0"/>
          <p:nvPr/>
        </p:nvPicPr>
        <p:blipFill rotWithShape="1">
          <a:blip r:embed="rId4">
            <a:alphaModFix/>
          </a:blip>
          <a:srcRect l="13490" r="13489"/>
          <a:stretch/>
        </p:blipFill>
        <p:spPr>
          <a:xfrm>
            <a:off x="457199" y="1983153"/>
            <a:ext cx="2463801" cy="2694196"/>
          </a:xfrm>
          <a:prstGeom prst="rect">
            <a:avLst/>
          </a:prstGeom>
          <a:noFill/>
          <a:ln>
            <a:noFill/>
          </a:ln>
        </p:spPr>
      </p:pic>
      <p:pic>
        <p:nvPicPr>
          <p:cNvPr id="92" name="Shape 92"/>
          <p:cNvPicPr preferRelativeResize="0"/>
          <p:nvPr/>
        </p:nvPicPr>
        <p:blipFill rotWithShape="1">
          <a:blip r:embed="rId5">
            <a:alphaModFix/>
          </a:blip>
          <a:srcRect l="8716" r="23753"/>
          <a:stretch/>
        </p:blipFill>
        <p:spPr>
          <a:xfrm>
            <a:off x="3231660" y="1983153"/>
            <a:ext cx="2463801" cy="2694196"/>
          </a:xfrm>
          <a:prstGeom prst="rect">
            <a:avLst/>
          </a:prstGeom>
          <a:noFill/>
          <a:ln>
            <a:noFill/>
          </a:ln>
        </p:spPr>
      </p:pic>
      <p:pic>
        <p:nvPicPr>
          <p:cNvPr id="93" name="Shape 93"/>
          <p:cNvPicPr preferRelativeResize="0"/>
          <p:nvPr/>
        </p:nvPicPr>
        <p:blipFill rotWithShape="1">
          <a:blip r:embed="rId6">
            <a:alphaModFix/>
          </a:blip>
          <a:srcRect t="9607" b="9607"/>
          <a:stretch/>
        </p:blipFill>
        <p:spPr>
          <a:xfrm>
            <a:off x="6019800" y="1983152"/>
            <a:ext cx="2321090" cy="2696309"/>
          </a:xfrm>
          <a:prstGeom prst="rect">
            <a:avLst/>
          </a:prstGeom>
          <a:noFill/>
          <a:ln>
            <a:noFill/>
          </a:ln>
        </p:spPr>
      </p:pic>
      <p:sp>
        <p:nvSpPr>
          <p:cNvPr id="94" name="Shape 94"/>
          <p:cNvSpPr txBox="1"/>
          <p:nvPr/>
        </p:nvSpPr>
        <p:spPr>
          <a:xfrm>
            <a:off x="379049" y="4729053"/>
            <a:ext cx="2463800"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95" name="Shape 95"/>
          <p:cNvSpPr txBox="1"/>
          <p:nvPr/>
        </p:nvSpPr>
        <p:spPr>
          <a:xfrm>
            <a:off x="3153509" y="4729053"/>
            <a:ext cx="2463800"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96" name="Shape 96"/>
          <p:cNvSpPr txBox="1"/>
          <p:nvPr/>
        </p:nvSpPr>
        <p:spPr>
          <a:xfrm>
            <a:off x="5931880" y="4729053"/>
            <a:ext cx="2463800"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 faucibus orci luctus et</a:t>
            </a:r>
            <a:endParaRPr sz="1800">
              <a:solidFill>
                <a:srgbClr val="595959"/>
              </a:solidFill>
              <a:latin typeface="Gill Sans"/>
              <a:ea typeface="Gill Sans"/>
              <a:cs typeface="Gill Sans"/>
              <a:sym typeface="Gill Sans"/>
            </a:endParaRPr>
          </a:p>
        </p:txBody>
      </p:sp>
      <p:sp>
        <p:nvSpPr>
          <p:cNvPr id="97" name="Shape 97"/>
          <p:cNvSpPr txBox="1"/>
          <p:nvPr/>
        </p:nvSpPr>
        <p:spPr>
          <a:xfrm>
            <a:off x="411172" y="507352"/>
            <a:ext cx="258165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OUR SOLUTION</a:t>
            </a:r>
            <a:endParaRPr sz="1800" b="1">
              <a:solidFill>
                <a:srgbClr val="1FBFD1"/>
              </a:solidFill>
              <a:latin typeface="Gill Sans"/>
              <a:ea typeface="Gill Sans"/>
              <a:cs typeface="Gill Sans"/>
              <a:sym typeface="Gill Sans"/>
            </a:endParaRPr>
          </a:p>
        </p:txBody>
      </p:sp>
      <p:sp>
        <p:nvSpPr>
          <p:cNvPr id="98" name="Shape 98"/>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99" name="Shape 99"/>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Shape 104"/>
          <p:cNvPicPr preferRelativeResize="0"/>
          <p:nvPr/>
        </p:nvPicPr>
        <p:blipFill>
          <a:blip r:embed="rId3">
            <a:alphaModFix/>
          </a:blip>
          <a:stretch>
            <a:fillRect/>
          </a:stretch>
        </p:blipFill>
        <p:spPr>
          <a:xfrm>
            <a:off x="0" y="0"/>
            <a:ext cx="9144002" cy="6858713"/>
          </a:xfrm>
          <a:prstGeom prst="rect">
            <a:avLst/>
          </a:prstGeom>
          <a:noFill/>
          <a:ln>
            <a:noFill/>
          </a:ln>
        </p:spPr>
      </p:pic>
      <p:sp>
        <p:nvSpPr>
          <p:cNvPr id="105" name="Shape 105"/>
          <p:cNvSpPr txBox="1"/>
          <p:nvPr/>
        </p:nvSpPr>
        <p:spPr>
          <a:xfrm>
            <a:off x="986694" y="2041770"/>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06" name="Shape 106"/>
          <p:cNvSpPr txBox="1"/>
          <p:nvPr/>
        </p:nvSpPr>
        <p:spPr>
          <a:xfrm>
            <a:off x="986694" y="3074994"/>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07" name="Shape 107"/>
          <p:cNvSpPr txBox="1"/>
          <p:nvPr/>
        </p:nvSpPr>
        <p:spPr>
          <a:xfrm>
            <a:off x="986694" y="4052497"/>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08" name="Shape 108"/>
          <p:cNvSpPr txBox="1"/>
          <p:nvPr/>
        </p:nvSpPr>
        <p:spPr>
          <a:xfrm>
            <a:off x="411172" y="507352"/>
            <a:ext cx="5006499"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MARKET &amp; OPPORTUNITY</a:t>
            </a:r>
            <a:endParaRPr sz="1800" b="1">
              <a:solidFill>
                <a:srgbClr val="1FBFD1"/>
              </a:solidFill>
              <a:latin typeface="Gill Sans"/>
              <a:ea typeface="Gill Sans"/>
              <a:cs typeface="Gill Sans"/>
              <a:sym typeface="Gill Sans"/>
            </a:endParaRPr>
          </a:p>
        </p:txBody>
      </p:sp>
      <p:sp>
        <p:nvSpPr>
          <p:cNvPr id="109" name="Shape 109"/>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10" name="Shape 110"/>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pic>
        <p:nvPicPr>
          <p:cNvPr id="111" name="Shape 111"/>
          <p:cNvPicPr preferRelativeResize="0"/>
          <p:nvPr/>
        </p:nvPicPr>
        <p:blipFill rotWithShape="1">
          <a:blip r:embed="rId4">
            <a:alphaModFix/>
          </a:blip>
          <a:srcRect/>
          <a:stretch/>
        </p:blipFill>
        <p:spPr>
          <a:xfrm>
            <a:off x="4366891" y="1710715"/>
            <a:ext cx="4595490" cy="3350845"/>
          </a:xfrm>
          <a:prstGeom prst="rect">
            <a:avLst/>
          </a:prstGeom>
          <a:noFill/>
          <a:ln>
            <a:noFill/>
          </a:ln>
        </p:spPr>
      </p:pic>
      <p:sp>
        <p:nvSpPr>
          <p:cNvPr id="112" name="Shape 112"/>
          <p:cNvSpPr txBox="1"/>
          <p:nvPr/>
        </p:nvSpPr>
        <p:spPr>
          <a:xfrm>
            <a:off x="457209" y="2180280"/>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1</a:t>
            </a:r>
            <a:endParaRPr/>
          </a:p>
        </p:txBody>
      </p:sp>
      <p:sp>
        <p:nvSpPr>
          <p:cNvPr id="113" name="Shape 113"/>
          <p:cNvSpPr txBox="1"/>
          <p:nvPr/>
        </p:nvSpPr>
        <p:spPr>
          <a:xfrm>
            <a:off x="457209" y="3185651"/>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2</a:t>
            </a:r>
            <a:endParaRPr sz="1800" b="1">
              <a:solidFill>
                <a:schemeClr val="lt1"/>
              </a:solidFill>
              <a:latin typeface="Gill Sans"/>
              <a:ea typeface="Gill Sans"/>
              <a:cs typeface="Gill Sans"/>
              <a:sym typeface="Gill Sans"/>
            </a:endParaRPr>
          </a:p>
        </p:txBody>
      </p:sp>
      <p:sp>
        <p:nvSpPr>
          <p:cNvPr id="114" name="Shape 114"/>
          <p:cNvSpPr txBox="1"/>
          <p:nvPr/>
        </p:nvSpPr>
        <p:spPr>
          <a:xfrm>
            <a:off x="457209" y="4191023"/>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3</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Shape 119"/>
          <p:cNvPicPr preferRelativeResize="0"/>
          <p:nvPr/>
        </p:nvPicPr>
        <p:blipFill>
          <a:blip r:embed="rId3">
            <a:alphaModFix/>
          </a:blip>
          <a:stretch>
            <a:fillRect/>
          </a:stretch>
        </p:blipFill>
        <p:spPr>
          <a:xfrm>
            <a:off x="0" y="0"/>
            <a:ext cx="9144002" cy="6858713"/>
          </a:xfrm>
          <a:prstGeom prst="rect">
            <a:avLst/>
          </a:prstGeom>
          <a:noFill/>
          <a:ln>
            <a:noFill/>
          </a:ln>
        </p:spPr>
      </p:pic>
      <p:pic>
        <p:nvPicPr>
          <p:cNvPr id="120" name="Shape 120"/>
          <p:cNvPicPr preferRelativeResize="0"/>
          <p:nvPr/>
        </p:nvPicPr>
        <p:blipFill rotWithShape="1">
          <a:blip r:embed="rId4">
            <a:alphaModFix/>
          </a:blip>
          <a:srcRect l="16243" r="16242"/>
          <a:stretch/>
        </p:blipFill>
        <p:spPr>
          <a:xfrm>
            <a:off x="859692" y="1996040"/>
            <a:ext cx="1895231" cy="1853037"/>
          </a:xfrm>
          <a:prstGeom prst="ellipse">
            <a:avLst/>
          </a:prstGeom>
          <a:noFill/>
          <a:ln w="63500" cap="rnd" cmpd="sng">
            <a:solidFill>
              <a:srgbClr val="BFBFBF"/>
            </a:solidFill>
            <a:prstDash val="solid"/>
            <a:round/>
            <a:headEnd type="none" w="sm" len="sm"/>
            <a:tailEnd type="none" w="sm" len="sm"/>
          </a:ln>
        </p:spPr>
      </p:pic>
      <p:sp>
        <p:nvSpPr>
          <p:cNvPr id="121" name="Shape 121"/>
          <p:cNvSpPr txBox="1"/>
          <p:nvPr/>
        </p:nvSpPr>
        <p:spPr>
          <a:xfrm>
            <a:off x="1351172" y="4122439"/>
            <a:ext cx="921459"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rgbClr val="BFBFBF"/>
                </a:solidFill>
                <a:latin typeface="Gill Sans"/>
                <a:ea typeface="Gill Sans"/>
                <a:cs typeface="Gill Sans"/>
                <a:sym typeface="Gill Sans"/>
              </a:rPr>
              <a:t>TITLE</a:t>
            </a:r>
            <a:endParaRPr sz="1800" b="1">
              <a:solidFill>
                <a:srgbClr val="BFBFBF"/>
              </a:solidFill>
              <a:latin typeface="Gill Sans"/>
              <a:ea typeface="Gill Sans"/>
              <a:cs typeface="Gill Sans"/>
              <a:sym typeface="Gill Sans"/>
            </a:endParaRPr>
          </a:p>
        </p:txBody>
      </p:sp>
      <p:sp>
        <p:nvSpPr>
          <p:cNvPr id="122" name="Shape 122"/>
          <p:cNvSpPr txBox="1"/>
          <p:nvPr/>
        </p:nvSpPr>
        <p:spPr>
          <a:xfrm>
            <a:off x="771771" y="4429928"/>
            <a:ext cx="2034518" cy="95410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a:solidFill>
                  <a:srgbClr val="595959"/>
                </a:solidFill>
                <a:latin typeface="Gill Sans"/>
                <a:ea typeface="Gill Sans"/>
                <a:cs typeface="Gill Sans"/>
                <a:sym typeface="Gill Sans"/>
              </a:rPr>
              <a:t>Firstname</a:t>
            </a:r>
            <a:r>
              <a:rPr lang="en-US" sz="2400">
                <a:solidFill>
                  <a:srgbClr val="595959"/>
                </a:solidFill>
                <a:latin typeface="Gill Sans"/>
                <a:ea typeface="Gill Sans"/>
                <a:cs typeface="Gill Sans"/>
                <a:sym typeface="Gill Sans"/>
              </a:rPr>
              <a:t> </a:t>
            </a:r>
            <a:r>
              <a:rPr lang="en-US" sz="2800">
                <a:solidFill>
                  <a:srgbClr val="595959"/>
                </a:solidFill>
                <a:latin typeface="Gill Sans"/>
                <a:ea typeface="Gill Sans"/>
                <a:cs typeface="Gill Sans"/>
                <a:sym typeface="Gill Sans"/>
              </a:rPr>
              <a:t>Lastname</a:t>
            </a:r>
            <a:endParaRPr sz="2800">
              <a:solidFill>
                <a:srgbClr val="595959"/>
              </a:solidFill>
              <a:latin typeface="Gill Sans"/>
              <a:ea typeface="Gill Sans"/>
              <a:cs typeface="Gill Sans"/>
              <a:sym typeface="Gill Sans"/>
            </a:endParaRPr>
          </a:p>
        </p:txBody>
      </p:sp>
      <p:pic>
        <p:nvPicPr>
          <p:cNvPr id="123" name="Shape 123"/>
          <p:cNvPicPr preferRelativeResize="0"/>
          <p:nvPr/>
        </p:nvPicPr>
        <p:blipFill rotWithShape="1">
          <a:blip r:embed="rId5">
            <a:alphaModFix/>
          </a:blip>
          <a:srcRect l="9676" r="9675"/>
          <a:stretch/>
        </p:blipFill>
        <p:spPr>
          <a:xfrm>
            <a:off x="3634154" y="1953847"/>
            <a:ext cx="1895231" cy="1895230"/>
          </a:xfrm>
          <a:prstGeom prst="ellipse">
            <a:avLst/>
          </a:prstGeom>
          <a:noFill/>
          <a:ln w="63500" cap="rnd" cmpd="sng">
            <a:solidFill>
              <a:srgbClr val="BFBFBF"/>
            </a:solidFill>
            <a:prstDash val="solid"/>
            <a:round/>
            <a:headEnd type="none" w="sm" len="sm"/>
            <a:tailEnd type="none" w="sm" len="sm"/>
          </a:ln>
        </p:spPr>
      </p:pic>
      <p:sp>
        <p:nvSpPr>
          <p:cNvPr id="124" name="Shape 124"/>
          <p:cNvSpPr txBox="1"/>
          <p:nvPr/>
        </p:nvSpPr>
        <p:spPr>
          <a:xfrm>
            <a:off x="4125634" y="4122439"/>
            <a:ext cx="921459"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rgbClr val="BFBFBF"/>
                </a:solidFill>
                <a:latin typeface="Gill Sans"/>
                <a:ea typeface="Gill Sans"/>
                <a:cs typeface="Gill Sans"/>
                <a:sym typeface="Gill Sans"/>
              </a:rPr>
              <a:t>TITLE</a:t>
            </a:r>
            <a:endParaRPr sz="1800" b="1">
              <a:solidFill>
                <a:srgbClr val="BFBFBF"/>
              </a:solidFill>
              <a:latin typeface="Gill Sans"/>
              <a:ea typeface="Gill Sans"/>
              <a:cs typeface="Gill Sans"/>
              <a:sym typeface="Gill Sans"/>
            </a:endParaRPr>
          </a:p>
        </p:txBody>
      </p:sp>
      <p:sp>
        <p:nvSpPr>
          <p:cNvPr id="125" name="Shape 125"/>
          <p:cNvSpPr txBox="1"/>
          <p:nvPr/>
        </p:nvSpPr>
        <p:spPr>
          <a:xfrm>
            <a:off x="3546233" y="4429928"/>
            <a:ext cx="2034518" cy="95410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a:solidFill>
                  <a:srgbClr val="595959"/>
                </a:solidFill>
                <a:latin typeface="Gill Sans"/>
                <a:ea typeface="Gill Sans"/>
                <a:cs typeface="Gill Sans"/>
                <a:sym typeface="Gill Sans"/>
              </a:rPr>
              <a:t>Firstname</a:t>
            </a:r>
            <a:r>
              <a:rPr lang="en-US" sz="2400">
                <a:solidFill>
                  <a:srgbClr val="595959"/>
                </a:solidFill>
                <a:latin typeface="Gill Sans"/>
                <a:ea typeface="Gill Sans"/>
                <a:cs typeface="Gill Sans"/>
                <a:sym typeface="Gill Sans"/>
              </a:rPr>
              <a:t> </a:t>
            </a:r>
            <a:r>
              <a:rPr lang="en-US" sz="2800">
                <a:solidFill>
                  <a:srgbClr val="595959"/>
                </a:solidFill>
                <a:latin typeface="Gill Sans"/>
                <a:ea typeface="Gill Sans"/>
                <a:cs typeface="Gill Sans"/>
                <a:sym typeface="Gill Sans"/>
              </a:rPr>
              <a:t>Lastname</a:t>
            </a:r>
            <a:endParaRPr sz="2800">
              <a:solidFill>
                <a:srgbClr val="595959"/>
              </a:solidFill>
              <a:latin typeface="Gill Sans"/>
              <a:ea typeface="Gill Sans"/>
              <a:cs typeface="Gill Sans"/>
              <a:sym typeface="Gill Sans"/>
            </a:endParaRPr>
          </a:p>
        </p:txBody>
      </p:sp>
      <p:pic>
        <p:nvPicPr>
          <p:cNvPr id="126" name="Shape 126"/>
          <p:cNvPicPr preferRelativeResize="0"/>
          <p:nvPr/>
        </p:nvPicPr>
        <p:blipFill rotWithShape="1">
          <a:blip r:embed="rId6">
            <a:alphaModFix/>
          </a:blip>
          <a:srcRect l="16243" r="16242"/>
          <a:stretch/>
        </p:blipFill>
        <p:spPr>
          <a:xfrm>
            <a:off x="6428156" y="1953847"/>
            <a:ext cx="1895231" cy="1895229"/>
          </a:xfrm>
          <a:prstGeom prst="ellipse">
            <a:avLst/>
          </a:prstGeom>
          <a:noFill/>
          <a:ln w="63500" cap="rnd" cmpd="sng">
            <a:solidFill>
              <a:srgbClr val="BFBFBF"/>
            </a:solidFill>
            <a:prstDash val="solid"/>
            <a:round/>
            <a:headEnd type="none" w="sm" len="sm"/>
            <a:tailEnd type="none" w="sm" len="sm"/>
          </a:ln>
        </p:spPr>
      </p:pic>
      <p:sp>
        <p:nvSpPr>
          <p:cNvPr id="127" name="Shape 127"/>
          <p:cNvSpPr txBox="1"/>
          <p:nvPr/>
        </p:nvSpPr>
        <p:spPr>
          <a:xfrm>
            <a:off x="6919636" y="4122439"/>
            <a:ext cx="921459"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b="1">
                <a:solidFill>
                  <a:srgbClr val="BFBFBF"/>
                </a:solidFill>
                <a:latin typeface="Gill Sans"/>
                <a:ea typeface="Gill Sans"/>
                <a:cs typeface="Gill Sans"/>
                <a:sym typeface="Gill Sans"/>
              </a:rPr>
              <a:t>TITLE</a:t>
            </a:r>
            <a:endParaRPr sz="1800" b="1">
              <a:solidFill>
                <a:srgbClr val="BFBFBF"/>
              </a:solidFill>
              <a:latin typeface="Gill Sans"/>
              <a:ea typeface="Gill Sans"/>
              <a:cs typeface="Gill Sans"/>
              <a:sym typeface="Gill Sans"/>
            </a:endParaRPr>
          </a:p>
        </p:txBody>
      </p:sp>
      <p:sp>
        <p:nvSpPr>
          <p:cNvPr id="128" name="Shape 128"/>
          <p:cNvSpPr txBox="1"/>
          <p:nvPr/>
        </p:nvSpPr>
        <p:spPr>
          <a:xfrm>
            <a:off x="6340235" y="4429928"/>
            <a:ext cx="2034518" cy="95410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a:solidFill>
                  <a:srgbClr val="595959"/>
                </a:solidFill>
                <a:latin typeface="Gill Sans"/>
                <a:ea typeface="Gill Sans"/>
                <a:cs typeface="Gill Sans"/>
                <a:sym typeface="Gill Sans"/>
              </a:rPr>
              <a:t>Firstname</a:t>
            </a:r>
            <a:r>
              <a:rPr lang="en-US" sz="2400">
                <a:solidFill>
                  <a:srgbClr val="595959"/>
                </a:solidFill>
                <a:latin typeface="Gill Sans"/>
                <a:ea typeface="Gill Sans"/>
                <a:cs typeface="Gill Sans"/>
                <a:sym typeface="Gill Sans"/>
              </a:rPr>
              <a:t> </a:t>
            </a:r>
            <a:r>
              <a:rPr lang="en-US" sz="2800">
                <a:solidFill>
                  <a:srgbClr val="595959"/>
                </a:solidFill>
                <a:latin typeface="Gill Sans"/>
                <a:ea typeface="Gill Sans"/>
                <a:cs typeface="Gill Sans"/>
                <a:sym typeface="Gill Sans"/>
              </a:rPr>
              <a:t>Lastname</a:t>
            </a:r>
            <a:endParaRPr sz="2800">
              <a:solidFill>
                <a:srgbClr val="595959"/>
              </a:solidFill>
              <a:latin typeface="Gill Sans"/>
              <a:ea typeface="Gill Sans"/>
              <a:cs typeface="Gill Sans"/>
              <a:sym typeface="Gill Sans"/>
            </a:endParaRPr>
          </a:p>
        </p:txBody>
      </p:sp>
      <p:sp>
        <p:nvSpPr>
          <p:cNvPr id="129" name="Shape 129"/>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
        <p:nvSpPr>
          <p:cNvPr id="130" name="Shape 130"/>
          <p:cNvSpPr txBox="1"/>
          <p:nvPr/>
        </p:nvSpPr>
        <p:spPr>
          <a:xfrm>
            <a:off x="411172" y="507352"/>
            <a:ext cx="4383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TEAM</a:t>
            </a:r>
            <a:endParaRPr sz="1800" b="1">
              <a:solidFill>
                <a:srgbClr val="1FBFD1"/>
              </a:solidFill>
              <a:latin typeface="Gill Sans"/>
              <a:ea typeface="Gill Sans"/>
              <a:cs typeface="Gill Sans"/>
              <a:sym typeface="Gill Sans"/>
            </a:endParaRPr>
          </a:p>
        </p:txBody>
      </p:sp>
      <p:sp>
        <p:nvSpPr>
          <p:cNvPr id="131" name="Shape 131"/>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Shape 136"/>
          <p:cNvPicPr preferRelativeResize="0"/>
          <p:nvPr/>
        </p:nvPicPr>
        <p:blipFill>
          <a:blip r:embed="rId3">
            <a:alphaModFix/>
          </a:blip>
          <a:stretch>
            <a:fillRect/>
          </a:stretch>
        </p:blipFill>
        <p:spPr>
          <a:xfrm>
            <a:off x="0" y="0"/>
            <a:ext cx="9144002" cy="6858713"/>
          </a:xfrm>
          <a:prstGeom prst="rect">
            <a:avLst/>
          </a:prstGeom>
          <a:noFill/>
          <a:ln>
            <a:noFill/>
          </a:ln>
        </p:spPr>
      </p:pic>
      <p:sp>
        <p:nvSpPr>
          <p:cNvPr id="137" name="Shape 137"/>
          <p:cNvSpPr txBox="1"/>
          <p:nvPr/>
        </p:nvSpPr>
        <p:spPr>
          <a:xfrm>
            <a:off x="457200" y="1953669"/>
            <a:ext cx="86025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595959"/>
                </a:solidFill>
                <a:latin typeface="Gill Sans"/>
                <a:ea typeface="Gill Sans"/>
                <a:cs typeface="Gill Sans"/>
                <a:sym typeface="Gill Sans"/>
              </a:rPr>
              <a:t>DATE</a:t>
            </a:r>
            <a:endParaRPr sz="1800" b="1">
              <a:solidFill>
                <a:srgbClr val="595959"/>
              </a:solidFill>
              <a:latin typeface="Gill Sans"/>
              <a:ea typeface="Gill Sans"/>
              <a:cs typeface="Gill Sans"/>
              <a:sym typeface="Gill Sans"/>
            </a:endParaRPr>
          </a:p>
        </p:txBody>
      </p:sp>
      <p:sp>
        <p:nvSpPr>
          <p:cNvPr id="138" name="Shape 138"/>
          <p:cNvSpPr/>
          <p:nvPr/>
        </p:nvSpPr>
        <p:spPr>
          <a:xfrm>
            <a:off x="1631459" y="2051539"/>
            <a:ext cx="261693" cy="261693"/>
          </a:xfrm>
          <a:prstGeom prst="ellipse">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
        <p:nvSpPr>
          <p:cNvPr id="139" name="Shape 139"/>
          <p:cNvSpPr txBox="1"/>
          <p:nvPr/>
        </p:nvSpPr>
        <p:spPr>
          <a:xfrm>
            <a:off x="2263943" y="1924362"/>
            <a:ext cx="585584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1FBFD1"/>
                </a:solidFill>
                <a:latin typeface="Gill Sans"/>
                <a:ea typeface="Gill Sans"/>
                <a:cs typeface="Gill Sans"/>
                <a:sym typeface="Gill Sans"/>
              </a:rPr>
              <a:t>A Significant goal your company has achieved.</a:t>
            </a:r>
            <a:endParaRPr sz="2400">
              <a:solidFill>
                <a:srgbClr val="1FBFD1"/>
              </a:solidFill>
              <a:latin typeface="Gill Sans"/>
              <a:ea typeface="Gill Sans"/>
              <a:cs typeface="Gill Sans"/>
              <a:sym typeface="Gill Sans"/>
            </a:endParaRPr>
          </a:p>
        </p:txBody>
      </p:sp>
      <p:cxnSp>
        <p:nvCxnSpPr>
          <p:cNvPr id="140" name="Shape 140"/>
          <p:cNvCxnSpPr/>
          <p:nvPr/>
        </p:nvCxnSpPr>
        <p:spPr>
          <a:xfrm>
            <a:off x="1758462" y="2090615"/>
            <a:ext cx="0" cy="2725616"/>
          </a:xfrm>
          <a:prstGeom prst="straightConnector1">
            <a:avLst/>
          </a:prstGeom>
          <a:noFill/>
          <a:ln w="25400" cap="flat" cmpd="sng">
            <a:solidFill>
              <a:srgbClr val="1FBFD1"/>
            </a:solidFill>
            <a:prstDash val="solid"/>
            <a:round/>
            <a:headEnd type="none" w="sm" len="sm"/>
            <a:tailEnd type="none" w="sm" len="sm"/>
          </a:ln>
        </p:spPr>
      </p:cxnSp>
      <p:sp>
        <p:nvSpPr>
          <p:cNvPr id="141" name="Shape 141"/>
          <p:cNvSpPr txBox="1"/>
          <p:nvPr/>
        </p:nvSpPr>
        <p:spPr>
          <a:xfrm>
            <a:off x="457200" y="2832901"/>
            <a:ext cx="86025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595959"/>
                </a:solidFill>
                <a:latin typeface="Gill Sans"/>
                <a:ea typeface="Gill Sans"/>
                <a:cs typeface="Gill Sans"/>
                <a:sym typeface="Gill Sans"/>
              </a:rPr>
              <a:t>DATE</a:t>
            </a:r>
            <a:endParaRPr sz="1800" b="1">
              <a:solidFill>
                <a:srgbClr val="595959"/>
              </a:solidFill>
              <a:latin typeface="Gill Sans"/>
              <a:ea typeface="Gill Sans"/>
              <a:cs typeface="Gill Sans"/>
              <a:sym typeface="Gill Sans"/>
            </a:endParaRPr>
          </a:p>
        </p:txBody>
      </p:sp>
      <p:sp>
        <p:nvSpPr>
          <p:cNvPr id="142" name="Shape 142"/>
          <p:cNvSpPr/>
          <p:nvPr/>
        </p:nvSpPr>
        <p:spPr>
          <a:xfrm>
            <a:off x="1631459" y="2930771"/>
            <a:ext cx="261693" cy="261693"/>
          </a:xfrm>
          <a:prstGeom prst="ellipse">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43" name="Shape 143"/>
          <p:cNvSpPr txBox="1"/>
          <p:nvPr/>
        </p:nvSpPr>
        <p:spPr>
          <a:xfrm>
            <a:off x="2263943" y="2803594"/>
            <a:ext cx="585584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1FBFD1"/>
                </a:solidFill>
                <a:latin typeface="Gill Sans"/>
                <a:ea typeface="Gill Sans"/>
                <a:cs typeface="Gill Sans"/>
                <a:sym typeface="Gill Sans"/>
              </a:rPr>
              <a:t>A Significant goal your company has achieved.</a:t>
            </a:r>
            <a:endParaRPr sz="2400">
              <a:solidFill>
                <a:srgbClr val="1FBFD1"/>
              </a:solidFill>
              <a:latin typeface="Gill Sans"/>
              <a:ea typeface="Gill Sans"/>
              <a:cs typeface="Gill Sans"/>
              <a:sym typeface="Gill Sans"/>
            </a:endParaRPr>
          </a:p>
        </p:txBody>
      </p:sp>
      <p:sp>
        <p:nvSpPr>
          <p:cNvPr id="144" name="Shape 144"/>
          <p:cNvSpPr txBox="1"/>
          <p:nvPr/>
        </p:nvSpPr>
        <p:spPr>
          <a:xfrm>
            <a:off x="457200" y="3702362"/>
            <a:ext cx="86025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595959"/>
                </a:solidFill>
                <a:latin typeface="Gill Sans"/>
                <a:ea typeface="Gill Sans"/>
                <a:cs typeface="Gill Sans"/>
                <a:sym typeface="Gill Sans"/>
              </a:rPr>
              <a:t>DATE</a:t>
            </a:r>
            <a:endParaRPr sz="1800" b="1">
              <a:solidFill>
                <a:srgbClr val="595959"/>
              </a:solidFill>
              <a:latin typeface="Gill Sans"/>
              <a:ea typeface="Gill Sans"/>
              <a:cs typeface="Gill Sans"/>
              <a:sym typeface="Gill Sans"/>
            </a:endParaRPr>
          </a:p>
        </p:txBody>
      </p:sp>
      <p:sp>
        <p:nvSpPr>
          <p:cNvPr id="145" name="Shape 145"/>
          <p:cNvSpPr/>
          <p:nvPr/>
        </p:nvSpPr>
        <p:spPr>
          <a:xfrm>
            <a:off x="1631459" y="3800232"/>
            <a:ext cx="261693" cy="261693"/>
          </a:xfrm>
          <a:prstGeom prst="ellipse">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6"/>
              </a:solidFill>
              <a:latin typeface="Calibri"/>
              <a:ea typeface="Calibri"/>
              <a:cs typeface="Calibri"/>
              <a:sym typeface="Calibri"/>
            </a:endParaRPr>
          </a:p>
        </p:txBody>
      </p:sp>
      <p:sp>
        <p:nvSpPr>
          <p:cNvPr id="146" name="Shape 146"/>
          <p:cNvSpPr txBox="1"/>
          <p:nvPr/>
        </p:nvSpPr>
        <p:spPr>
          <a:xfrm>
            <a:off x="2263943" y="3673055"/>
            <a:ext cx="585584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1FBFD1"/>
                </a:solidFill>
                <a:latin typeface="Gill Sans"/>
                <a:ea typeface="Gill Sans"/>
                <a:cs typeface="Gill Sans"/>
                <a:sym typeface="Gill Sans"/>
              </a:rPr>
              <a:t>A Significant goal your company has achieved.</a:t>
            </a:r>
            <a:endParaRPr sz="2400">
              <a:solidFill>
                <a:srgbClr val="1FBFD1"/>
              </a:solidFill>
              <a:latin typeface="Gill Sans"/>
              <a:ea typeface="Gill Sans"/>
              <a:cs typeface="Gill Sans"/>
              <a:sym typeface="Gill Sans"/>
            </a:endParaRPr>
          </a:p>
        </p:txBody>
      </p:sp>
      <p:sp>
        <p:nvSpPr>
          <p:cNvPr id="147" name="Shape 147"/>
          <p:cNvSpPr txBox="1"/>
          <p:nvPr/>
        </p:nvSpPr>
        <p:spPr>
          <a:xfrm>
            <a:off x="457200" y="4601131"/>
            <a:ext cx="86025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BFBFBF"/>
                </a:solidFill>
                <a:latin typeface="Gill Sans"/>
                <a:ea typeface="Gill Sans"/>
                <a:cs typeface="Gill Sans"/>
                <a:sym typeface="Gill Sans"/>
              </a:rPr>
              <a:t>DATE</a:t>
            </a:r>
            <a:endParaRPr sz="1800" b="1">
              <a:solidFill>
                <a:srgbClr val="BFBFBF"/>
              </a:solidFill>
              <a:latin typeface="Gill Sans"/>
              <a:ea typeface="Gill Sans"/>
              <a:cs typeface="Gill Sans"/>
              <a:sym typeface="Gill Sans"/>
            </a:endParaRPr>
          </a:p>
        </p:txBody>
      </p:sp>
      <p:sp>
        <p:nvSpPr>
          <p:cNvPr id="148" name="Shape 148"/>
          <p:cNvSpPr/>
          <p:nvPr/>
        </p:nvSpPr>
        <p:spPr>
          <a:xfrm>
            <a:off x="1631459" y="4699001"/>
            <a:ext cx="261693" cy="261693"/>
          </a:xfrm>
          <a:prstGeom prst="ellipse">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B89481"/>
              </a:solidFill>
              <a:latin typeface="Calibri"/>
              <a:ea typeface="Calibri"/>
              <a:cs typeface="Calibri"/>
              <a:sym typeface="Calibri"/>
            </a:endParaRPr>
          </a:p>
        </p:txBody>
      </p:sp>
      <p:sp>
        <p:nvSpPr>
          <p:cNvPr id="149" name="Shape 149"/>
          <p:cNvSpPr txBox="1"/>
          <p:nvPr/>
        </p:nvSpPr>
        <p:spPr>
          <a:xfrm>
            <a:off x="2263943" y="4571824"/>
            <a:ext cx="618270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rgbClr val="BFBFBF"/>
                </a:solidFill>
                <a:latin typeface="Gill Sans"/>
                <a:ea typeface="Gill Sans"/>
                <a:cs typeface="Gill Sans"/>
                <a:sym typeface="Gill Sans"/>
              </a:rPr>
              <a:t>A Significant goal your company hasn’t achieved.</a:t>
            </a:r>
            <a:endParaRPr sz="2400">
              <a:solidFill>
                <a:srgbClr val="BFBFBF"/>
              </a:solidFill>
              <a:latin typeface="Gill Sans"/>
              <a:ea typeface="Gill Sans"/>
              <a:cs typeface="Gill Sans"/>
              <a:sym typeface="Gill Sans"/>
            </a:endParaRPr>
          </a:p>
        </p:txBody>
      </p:sp>
      <p:sp>
        <p:nvSpPr>
          <p:cNvPr id="150" name="Shape 150"/>
          <p:cNvSpPr txBox="1"/>
          <p:nvPr/>
        </p:nvSpPr>
        <p:spPr>
          <a:xfrm>
            <a:off x="411172" y="507352"/>
            <a:ext cx="438364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ROADMAP AND TRACTION</a:t>
            </a:r>
            <a:endParaRPr sz="1800" b="1">
              <a:solidFill>
                <a:srgbClr val="1FBFD1"/>
              </a:solidFill>
              <a:latin typeface="Gill Sans"/>
              <a:ea typeface="Gill Sans"/>
              <a:cs typeface="Gill Sans"/>
              <a:sym typeface="Gill Sans"/>
            </a:endParaRPr>
          </a:p>
        </p:txBody>
      </p:sp>
      <p:sp>
        <p:nvSpPr>
          <p:cNvPr id="151" name="Shape 151"/>
          <p:cNvSpPr/>
          <p:nvPr/>
        </p:nvSpPr>
        <p:spPr>
          <a:xfrm>
            <a:off x="0" y="507352"/>
            <a:ext cx="254000" cy="369332"/>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
        <p:nvSpPr>
          <p:cNvPr id="152" name="Shape 152"/>
          <p:cNvSpPr txBox="1">
            <a:spLocks noGrp="1"/>
          </p:cNvSpPr>
          <p:nvPr>
            <p:ph type="ftr" idx="11"/>
          </p:nvPr>
        </p:nvSpPr>
        <p:spPr>
          <a:xfrm>
            <a:off x="457200" y="6356350"/>
            <a:ext cx="28956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Shape 157"/>
          <p:cNvPicPr preferRelativeResize="0"/>
          <p:nvPr/>
        </p:nvPicPr>
        <p:blipFill>
          <a:blip r:embed="rId3">
            <a:alphaModFix/>
          </a:blip>
          <a:stretch>
            <a:fillRect/>
          </a:stretch>
        </p:blipFill>
        <p:spPr>
          <a:xfrm>
            <a:off x="0" y="0"/>
            <a:ext cx="9144002" cy="6858713"/>
          </a:xfrm>
          <a:prstGeom prst="rect">
            <a:avLst/>
          </a:prstGeom>
          <a:noFill/>
          <a:ln>
            <a:noFill/>
          </a:ln>
        </p:spPr>
      </p:pic>
      <p:pic>
        <p:nvPicPr>
          <p:cNvPr id="158" name="Shape 158"/>
          <p:cNvPicPr preferRelativeResize="0"/>
          <p:nvPr/>
        </p:nvPicPr>
        <p:blipFill rotWithShape="1">
          <a:blip r:embed="rId4">
            <a:alphaModFix/>
          </a:blip>
          <a:srcRect/>
          <a:stretch/>
        </p:blipFill>
        <p:spPr>
          <a:xfrm>
            <a:off x="4366891" y="1710715"/>
            <a:ext cx="4595490" cy="3350845"/>
          </a:xfrm>
          <a:prstGeom prst="rect">
            <a:avLst/>
          </a:prstGeom>
          <a:noFill/>
          <a:ln>
            <a:noFill/>
          </a:ln>
        </p:spPr>
      </p:pic>
      <p:sp>
        <p:nvSpPr>
          <p:cNvPr id="159" name="Shape 159"/>
          <p:cNvSpPr txBox="1"/>
          <p:nvPr/>
        </p:nvSpPr>
        <p:spPr>
          <a:xfrm>
            <a:off x="457209" y="2180280"/>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1</a:t>
            </a:r>
            <a:endParaRPr/>
          </a:p>
        </p:txBody>
      </p:sp>
      <p:sp>
        <p:nvSpPr>
          <p:cNvPr id="160" name="Shape 160"/>
          <p:cNvSpPr txBox="1"/>
          <p:nvPr/>
        </p:nvSpPr>
        <p:spPr>
          <a:xfrm>
            <a:off x="457209" y="3185651"/>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2</a:t>
            </a:r>
            <a:endParaRPr sz="1800" b="1">
              <a:solidFill>
                <a:schemeClr val="lt1"/>
              </a:solidFill>
              <a:latin typeface="Gill Sans"/>
              <a:ea typeface="Gill Sans"/>
              <a:cs typeface="Gill Sans"/>
              <a:sym typeface="Gill Sans"/>
            </a:endParaRPr>
          </a:p>
        </p:txBody>
      </p:sp>
      <p:sp>
        <p:nvSpPr>
          <p:cNvPr id="161" name="Shape 161"/>
          <p:cNvSpPr txBox="1"/>
          <p:nvPr/>
        </p:nvSpPr>
        <p:spPr>
          <a:xfrm>
            <a:off x="457209" y="4191023"/>
            <a:ext cx="321900" cy="369300"/>
          </a:xfrm>
          <a:prstGeom prst="rect">
            <a:avLst/>
          </a:prstGeom>
          <a:solidFill>
            <a:srgbClr val="1FBF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3</a:t>
            </a:r>
            <a:endParaRPr/>
          </a:p>
        </p:txBody>
      </p:sp>
      <p:sp>
        <p:nvSpPr>
          <p:cNvPr id="162" name="Shape 162"/>
          <p:cNvSpPr txBox="1"/>
          <p:nvPr/>
        </p:nvSpPr>
        <p:spPr>
          <a:xfrm>
            <a:off x="986694" y="2041770"/>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63" name="Shape 163"/>
          <p:cNvSpPr txBox="1"/>
          <p:nvPr/>
        </p:nvSpPr>
        <p:spPr>
          <a:xfrm>
            <a:off x="986694" y="3074994"/>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64" name="Shape 164"/>
          <p:cNvSpPr txBox="1"/>
          <p:nvPr/>
        </p:nvSpPr>
        <p:spPr>
          <a:xfrm>
            <a:off x="986694" y="4052497"/>
            <a:ext cx="3149645"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Vestibulum ante ipsum primis in</a:t>
            </a:r>
            <a:endParaRPr/>
          </a:p>
          <a:p>
            <a:pPr marL="0" marR="0" lvl="0" indent="0" algn="l" rtl="0">
              <a:spcBef>
                <a:spcPts val="0"/>
              </a:spcBef>
              <a:spcAft>
                <a:spcPts val="0"/>
              </a:spcAft>
              <a:buNone/>
            </a:pPr>
            <a:r>
              <a:rPr lang="en-US" sz="1800">
                <a:solidFill>
                  <a:srgbClr val="595959"/>
                </a:solidFill>
                <a:latin typeface="Gill Sans"/>
                <a:ea typeface="Gill Sans"/>
                <a:cs typeface="Gill Sans"/>
                <a:sym typeface="Gill Sans"/>
              </a:rPr>
              <a:t>faucibus orci luctus et</a:t>
            </a:r>
            <a:endParaRPr sz="1800">
              <a:solidFill>
                <a:srgbClr val="595959"/>
              </a:solidFill>
              <a:latin typeface="Gill Sans"/>
              <a:ea typeface="Gill Sans"/>
              <a:cs typeface="Gill Sans"/>
              <a:sym typeface="Gill Sans"/>
            </a:endParaRPr>
          </a:p>
        </p:txBody>
      </p:sp>
      <p:sp>
        <p:nvSpPr>
          <p:cNvPr id="165" name="Shape 165"/>
          <p:cNvSpPr txBox="1"/>
          <p:nvPr/>
        </p:nvSpPr>
        <p:spPr>
          <a:xfrm>
            <a:off x="411172" y="507352"/>
            <a:ext cx="4383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rgbClr val="1FBFD1"/>
                </a:solidFill>
                <a:latin typeface="Gill Sans"/>
                <a:ea typeface="Gill Sans"/>
                <a:cs typeface="Gill Sans"/>
                <a:sym typeface="Gill Sans"/>
              </a:rPr>
              <a:t>USE OF FUNDS</a:t>
            </a:r>
            <a:endParaRPr sz="1800" b="1">
              <a:solidFill>
                <a:srgbClr val="1FBFD1"/>
              </a:solidFill>
              <a:latin typeface="Gill Sans"/>
              <a:ea typeface="Gill Sans"/>
              <a:cs typeface="Gill Sans"/>
              <a:sym typeface="Gill Sans"/>
            </a:endParaRPr>
          </a:p>
        </p:txBody>
      </p:sp>
      <p:sp>
        <p:nvSpPr>
          <p:cNvPr id="166" name="Shape 166"/>
          <p:cNvSpPr/>
          <p:nvPr/>
        </p:nvSpPr>
        <p:spPr>
          <a:xfrm>
            <a:off x="0" y="507352"/>
            <a:ext cx="254100" cy="369300"/>
          </a:xfrm>
          <a:prstGeom prst="rect">
            <a:avLst/>
          </a:prstGeom>
          <a:solidFill>
            <a:srgbClr val="1FBFD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1FBFD1"/>
              </a:solidFill>
              <a:latin typeface="Calibri"/>
              <a:ea typeface="Calibri"/>
              <a:cs typeface="Calibri"/>
              <a:sym typeface="Calibri"/>
            </a:endParaRPr>
          </a:p>
        </p:txBody>
      </p:sp>
      <p:sp>
        <p:nvSpPr>
          <p:cNvPr id="167" name="Shape 167"/>
          <p:cNvSpPr txBox="1">
            <a:spLocks noGrp="1"/>
          </p:cNvSpPr>
          <p:nvPr>
            <p:ph type="ftr" idx="11"/>
          </p:nvPr>
        </p:nvSpPr>
        <p:spPr>
          <a:xfrm>
            <a:off x="457200" y="6356350"/>
            <a:ext cx="28956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200" cap="none">
                <a:solidFill>
                  <a:srgbClr val="1FBFD1"/>
                </a:solidFill>
                <a:latin typeface="Gill Sans"/>
                <a:ea typeface="Gill Sans"/>
                <a:cs typeface="Gill Sans"/>
                <a:sym typeface="Gill Sans"/>
              </a:rPr>
              <a:t>BUSINESS NAME</a:t>
            </a:r>
            <a:endParaRPr sz="1200" cap="none">
              <a:solidFill>
                <a:srgbClr val="1FBFD1"/>
              </a:solidFill>
              <a:latin typeface="Gill Sans"/>
              <a:ea typeface="Gill Sans"/>
              <a:cs typeface="Gill Sans"/>
              <a:sym typeface="Gill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1219</Words>
  <Application>Microsoft Office PowerPoint</Application>
  <PresentationFormat>On-screen Show (4:3)</PresentationFormat>
  <Paragraphs>114</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Gill Sans</vt:lpstr>
      <vt:lpstr>Arial</vt:lpstr>
      <vt:lpstr>Open Sans</vt:lpstr>
      <vt:lpstr>Calibri</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Bryan</dc:creator>
  <cp:lastModifiedBy>iitadmin</cp:lastModifiedBy>
  <cp:revision>5</cp:revision>
  <dcterms:modified xsi:type="dcterms:W3CDTF">2018-02-21T00:45:05Z</dcterms:modified>
</cp:coreProperties>
</file>